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2"/>
  </p:notesMasterIdLst>
  <p:handoutMasterIdLst>
    <p:handoutMasterId r:id="rId113"/>
  </p:handoutMasterIdLst>
  <p:sldIdLst>
    <p:sldId id="256" r:id="rId2"/>
    <p:sldId id="266" r:id="rId3"/>
    <p:sldId id="270" r:id="rId4"/>
    <p:sldId id="475" r:id="rId5"/>
    <p:sldId id="476" r:id="rId6"/>
    <p:sldId id="257" r:id="rId7"/>
    <p:sldId id="306" r:id="rId8"/>
    <p:sldId id="258" r:id="rId9"/>
    <p:sldId id="345" r:id="rId10"/>
    <p:sldId id="319" r:id="rId11"/>
    <p:sldId id="317" r:id="rId12"/>
    <p:sldId id="318" r:id="rId13"/>
    <p:sldId id="352" r:id="rId14"/>
    <p:sldId id="329" r:id="rId15"/>
    <p:sldId id="332" r:id="rId16"/>
    <p:sldId id="333" r:id="rId17"/>
    <p:sldId id="334" r:id="rId18"/>
    <p:sldId id="335" r:id="rId19"/>
    <p:sldId id="336" r:id="rId20"/>
    <p:sldId id="320" r:id="rId21"/>
    <p:sldId id="259" r:id="rId22"/>
    <p:sldId id="339" r:id="rId23"/>
    <p:sldId id="337" r:id="rId24"/>
    <p:sldId id="341" r:id="rId25"/>
    <p:sldId id="343" r:id="rId26"/>
    <p:sldId id="264" r:id="rId27"/>
    <p:sldId id="325" r:id="rId28"/>
    <p:sldId id="262" r:id="rId29"/>
    <p:sldId id="263" r:id="rId30"/>
    <p:sldId id="462" r:id="rId31"/>
    <p:sldId id="267" r:id="rId32"/>
    <p:sldId id="269" r:id="rId33"/>
    <p:sldId id="268" r:id="rId34"/>
    <p:sldId id="271" r:id="rId35"/>
    <p:sldId id="272" r:id="rId36"/>
    <p:sldId id="463" r:id="rId37"/>
    <p:sldId id="273" r:id="rId38"/>
    <p:sldId id="464" r:id="rId39"/>
    <p:sldId id="274" r:id="rId40"/>
    <p:sldId id="358" r:id="rId41"/>
    <p:sldId id="351" r:id="rId42"/>
    <p:sldId id="275" r:id="rId43"/>
    <p:sldId id="276" r:id="rId44"/>
    <p:sldId id="361" r:id="rId45"/>
    <p:sldId id="277" r:id="rId46"/>
    <p:sldId id="354" r:id="rId47"/>
    <p:sldId id="465" r:id="rId48"/>
    <p:sldId id="278" r:id="rId49"/>
    <p:sldId id="357" r:id="rId50"/>
    <p:sldId id="279" r:id="rId51"/>
    <p:sldId id="280" r:id="rId52"/>
    <p:sldId id="282" r:id="rId53"/>
    <p:sldId id="281" r:id="rId54"/>
    <p:sldId id="283" r:id="rId55"/>
    <p:sldId id="284" r:id="rId56"/>
    <p:sldId id="286" r:id="rId57"/>
    <p:sldId id="285" r:id="rId58"/>
    <p:sldId id="287" r:id="rId59"/>
    <p:sldId id="288" r:id="rId60"/>
    <p:sldId id="289" r:id="rId61"/>
    <p:sldId id="468" r:id="rId62"/>
    <p:sldId id="291" r:id="rId63"/>
    <p:sldId id="469" r:id="rId64"/>
    <p:sldId id="470" r:id="rId65"/>
    <p:sldId id="359" r:id="rId66"/>
    <p:sldId id="362" r:id="rId67"/>
    <p:sldId id="360" r:id="rId68"/>
    <p:sldId id="294" r:id="rId69"/>
    <p:sldId id="295" r:id="rId70"/>
    <p:sldId id="347" r:id="rId71"/>
    <p:sldId id="348" r:id="rId72"/>
    <p:sldId id="300" r:id="rId73"/>
    <p:sldId id="296" r:id="rId74"/>
    <p:sldId id="297" r:id="rId75"/>
    <p:sldId id="355" r:id="rId76"/>
    <p:sldId id="298" r:id="rId77"/>
    <p:sldId id="301" r:id="rId78"/>
    <p:sldId id="302" r:id="rId79"/>
    <p:sldId id="321" r:id="rId80"/>
    <p:sldId id="322" r:id="rId81"/>
    <p:sldId id="323" r:id="rId82"/>
    <p:sldId id="473" r:id="rId83"/>
    <p:sldId id="342" r:id="rId84"/>
    <p:sldId id="466" r:id="rId85"/>
    <p:sldId id="344" r:id="rId86"/>
    <p:sldId id="364" r:id="rId87"/>
    <p:sldId id="471" r:id="rId88"/>
    <p:sldId id="472" r:id="rId89"/>
    <p:sldId id="303" r:id="rId90"/>
    <p:sldId id="307" r:id="rId91"/>
    <p:sldId id="305" r:id="rId92"/>
    <p:sldId id="308" r:id="rId93"/>
    <p:sldId id="304" r:id="rId94"/>
    <p:sldId id="326" r:id="rId95"/>
    <p:sldId id="327" r:id="rId96"/>
    <p:sldId id="328" r:id="rId97"/>
    <p:sldId id="309" r:id="rId98"/>
    <p:sldId id="311" r:id="rId99"/>
    <p:sldId id="312" r:id="rId100"/>
    <p:sldId id="313" r:id="rId101"/>
    <p:sldId id="314" r:id="rId102"/>
    <p:sldId id="315" r:id="rId103"/>
    <p:sldId id="316" r:id="rId104"/>
    <p:sldId id="363" r:id="rId105"/>
    <p:sldId id="350" r:id="rId106"/>
    <p:sldId id="353" r:id="rId107"/>
    <p:sldId id="349" r:id="rId108"/>
    <p:sldId id="340" r:id="rId109"/>
    <p:sldId id="346" r:id="rId110"/>
    <p:sldId id="467"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AFF331-844C-4A34-9A4E-C2F576EC3050}">
          <p14:sldIdLst>
            <p14:sldId id="256"/>
            <p14:sldId id="266"/>
            <p14:sldId id="270"/>
            <p14:sldId id="475"/>
            <p14:sldId id="476"/>
            <p14:sldId id="257"/>
            <p14:sldId id="306"/>
            <p14:sldId id="258"/>
            <p14:sldId id="345"/>
            <p14:sldId id="319"/>
            <p14:sldId id="317"/>
            <p14:sldId id="318"/>
          </p14:sldIdLst>
        </p14:section>
        <p14:section name="Data&amp;Stories" id="{DF6D38BE-9FEB-465E-AF47-5F6747A14DFD}">
          <p14:sldIdLst>
            <p14:sldId id="352"/>
            <p14:sldId id="329"/>
            <p14:sldId id="332"/>
            <p14:sldId id="333"/>
            <p14:sldId id="334"/>
            <p14:sldId id="335"/>
            <p14:sldId id="336"/>
            <p14:sldId id="320"/>
            <p14:sldId id="259"/>
            <p14:sldId id="339"/>
            <p14:sldId id="337"/>
            <p14:sldId id="341"/>
            <p14:sldId id="343"/>
            <p14:sldId id="264"/>
            <p14:sldId id="325"/>
            <p14:sldId id="262"/>
            <p14:sldId id="263"/>
            <p14:sldId id="462"/>
            <p14:sldId id="267"/>
            <p14:sldId id="269"/>
            <p14:sldId id="268"/>
            <p14:sldId id="271"/>
            <p14:sldId id="272"/>
            <p14:sldId id="463"/>
            <p14:sldId id="273"/>
            <p14:sldId id="464"/>
            <p14:sldId id="274"/>
            <p14:sldId id="358"/>
          </p14:sldIdLst>
        </p14:section>
        <p14:section name="Effective Display" id="{2075DBDC-F4DE-44AF-B617-877298E682F8}">
          <p14:sldIdLst>
            <p14:sldId id="351"/>
            <p14:sldId id="275"/>
            <p14:sldId id="276"/>
            <p14:sldId id="361"/>
            <p14:sldId id="277"/>
            <p14:sldId id="354"/>
            <p14:sldId id="465"/>
            <p14:sldId id="278"/>
            <p14:sldId id="357"/>
          </p14:sldIdLst>
        </p14:section>
        <p14:section name="Effect ordering" id="{3F82C576-FAFE-4F7A-B5D3-B3132B864B23}">
          <p14:sldIdLst>
            <p14:sldId id="279"/>
            <p14:sldId id="280"/>
            <p14:sldId id="282"/>
            <p14:sldId id="281"/>
            <p14:sldId id="283"/>
            <p14:sldId id="284"/>
            <p14:sldId id="286"/>
            <p14:sldId id="285"/>
            <p14:sldId id="287"/>
            <p14:sldId id="288"/>
            <p14:sldId id="289"/>
            <p14:sldId id="468"/>
            <p14:sldId id="291"/>
            <p14:sldId id="469"/>
            <p14:sldId id="470"/>
          </p14:sldIdLst>
        </p14:section>
        <p14:section name="Good/bad" id="{F49BE7DF-76BA-4C76-9A54-C1B0DE74FB09}">
          <p14:sldIdLst>
            <p14:sldId id="359"/>
            <p14:sldId id="362"/>
            <p14:sldId id="360"/>
            <p14:sldId id="294"/>
            <p14:sldId id="295"/>
            <p14:sldId id="347"/>
            <p14:sldId id="348"/>
            <p14:sldId id="300"/>
            <p14:sldId id="296"/>
            <p14:sldId id="297"/>
            <p14:sldId id="355"/>
            <p14:sldId id="298"/>
            <p14:sldId id="301"/>
            <p14:sldId id="302"/>
            <p14:sldId id="321"/>
            <p14:sldId id="322"/>
            <p14:sldId id="323"/>
            <p14:sldId id="473"/>
            <p14:sldId id="342"/>
            <p14:sldId id="466"/>
            <p14:sldId id="344"/>
            <p14:sldId id="364"/>
            <p14:sldId id="471"/>
            <p14:sldId id="472"/>
            <p14:sldId id="303"/>
            <p14:sldId id="307"/>
            <p14:sldId id="305"/>
            <p14:sldId id="308"/>
            <p14:sldId id="304"/>
            <p14:sldId id="326"/>
            <p14:sldId id="327"/>
            <p14:sldId id="328"/>
          </p14:sldIdLst>
        </p14:section>
        <p14:section name="Climate change" id="{DD124918-BB6A-44CC-89C5-9ED505FC01B2}">
          <p14:sldIdLst>
            <p14:sldId id="309"/>
            <p14:sldId id="311"/>
            <p14:sldId id="312"/>
            <p14:sldId id="313"/>
            <p14:sldId id="314"/>
            <p14:sldId id="315"/>
            <p14:sldId id="316"/>
            <p14:sldId id="363"/>
            <p14:sldId id="350"/>
            <p14:sldId id="353"/>
            <p14:sldId id="349"/>
            <p14:sldId id="340"/>
            <p14:sldId id="346"/>
            <p14:sldId id="4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451"/>
    <a:srgbClr val="C22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00" autoAdjust="0"/>
  </p:normalViewPr>
  <p:slideViewPr>
    <p:cSldViewPr>
      <p:cViewPr varScale="1">
        <p:scale>
          <a:sx n="86" d="100"/>
          <a:sy n="86" d="100"/>
        </p:scale>
        <p:origin x="828" y="96"/>
      </p:cViewPr>
      <p:guideLst>
        <p:guide orient="horz" pos="2160"/>
        <p:guide pos="2880"/>
      </p:guideLst>
    </p:cSldViewPr>
  </p:slideViewPr>
  <p:notesTextViewPr>
    <p:cViewPr>
      <p:scale>
        <a:sx n="1" d="1"/>
        <a:sy n="1" d="1"/>
      </p:scale>
      <p:origin x="0" y="0"/>
    </p:cViewPr>
  </p:notesTextViewPr>
  <p:sorterViewPr>
    <p:cViewPr>
      <p:scale>
        <a:sx n="100" d="100"/>
        <a:sy n="100" d="100"/>
      </p:scale>
      <p:origin x="0" y="-19572"/>
    </p:cViewPr>
  </p:sorterViewPr>
  <p:notesViewPr>
    <p:cSldViewPr>
      <p:cViewPr varScale="1">
        <p:scale>
          <a:sx n="87" d="100"/>
          <a:sy n="87" d="100"/>
        </p:scale>
        <p:origin x="-204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A6BD33-D0C4-402B-827E-D17F627B1FB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A054E08-EE0B-4F5E-A53D-DB69A079E779}">
      <dgm:prSet/>
      <dgm:spPr/>
      <dgm:t>
        <a:bodyPr/>
        <a:lstStyle/>
        <a:p>
          <a:r>
            <a:rPr lang="en-US" dirty="0"/>
            <a:t>Graphs as a form of communication</a:t>
          </a:r>
        </a:p>
      </dgm:t>
    </dgm:pt>
    <dgm:pt modelId="{06A75C56-F5C3-4AAD-B43D-92B92874C72A}" type="parTrans" cxnId="{5EBA86C9-54CF-4E19-A3D8-F5B696618E43}">
      <dgm:prSet/>
      <dgm:spPr/>
      <dgm:t>
        <a:bodyPr/>
        <a:lstStyle/>
        <a:p>
          <a:endParaRPr lang="en-US"/>
        </a:p>
      </dgm:t>
    </dgm:pt>
    <dgm:pt modelId="{16FE7EEC-06AE-4E26-8C7B-39D0671C0C69}" type="sibTrans" cxnId="{5EBA86C9-54CF-4E19-A3D8-F5B696618E43}">
      <dgm:prSet/>
      <dgm:spPr/>
      <dgm:t>
        <a:bodyPr/>
        <a:lstStyle/>
        <a:p>
          <a:endParaRPr lang="en-US"/>
        </a:p>
      </dgm:t>
    </dgm:pt>
    <dgm:pt modelId="{99B3BCBE-B9D8-4AC0-9E90-4E528253583A}">
      <dgm:prSet/>
      <dgm:spPr/>
      <dgm:t>
        <a:bodyPr/>
        <a:lstStyle/>
        <a:p>
          <a:r>
            <a:rPr lang="en-US" dirty="0"/>
            <a:t>Data (numbers), words, images </a:t>
          </a:r>
          <a:r>
            <a:rPr lang="en-US" dirty="0">
              <a:sym typeface="Symbol" panose="05050102010706020507" pitchFamily="18" charset="2"/>
            </a:rPr>
            <a:t></a:t>
          </a:r>
          <a:r>
            <a:rPr lang="en-US" dirty="0"/>
            <a:t> Stories</a:t>
          </a:r>
        </a:p>
      </dgm:t>
    </dgm:pt>
    <dgm:pt modelId="{B0FA6D15-424E-40F8-AB94-0698F17F212A}" type="parTrans" cxnId="{F5054EEA-0C67-4D3E-BFCB-F8EF99D15429}">
      <dgm:prSet/>
      <dgm:spPr/>
      <dgm:t>
        <a:bodyPr/>
        <a:lstStyle/>
        <a:p>
          <a:endParaRPr lang="en-US"/>
        </a:p>
      </dgm:t>
    </dgm:pt>
    <dgm:pt modelId="{0DDEA2E6-0A68-46A1-A274-A44B08C6FF9E}" type="sibTrans" cxnId="{F5054EEA-0C67-4D3E-BFCB-F8EF99D15429}">
      <dgm:prSet/>
      <dgm:spPr/>
      <dgm:t>
        <a:bodyPr/>
        <a:lstStyle/>
        <a:p>
          <a:endParaRPr lang="en-US"/>
        </a:p>
      </dgm:t>
    </dgm:pt>
    <dgm:pt modelId="{556DFCCF-6F82-45B8-89FA-16386E44F56B}">
      <dgm:prSet/>
      <dgm:spPr/>
      <dgm:t>
        <a:bodyPr/>
        <a:lstStyle/>
        <a:p>
          <a:r>
            <a:rPr lang="en-US" dirty="0"/>
            <a:t>Goal: tell a </a:t>
          </a:r>
          <a:r>
            <a:rPr lang="en-US" b="1" dirty="0"/>
            <a:t>credible</a:t>
          </a:r>
          <a:r>
            <a:rPr lang="en-US" dirty="0"/>
            <a:t> story</a:t>
          </a:r>
        </a:p>
      </dgm:t>
    </dgm:pt>
    <dgm:pt modelId="{E279AFE9-4B20-4C4F-A6DA-C543F152A45A}" type="parTrans" cxnId="{7EFCEFB9-4753-4967-9A05-17EC0E8398FB}">
      <dgm:prSet/>
      <dgm:spPr/>
      <dgm:t>
        <a:bodyPr/>
        <a:lstStyle/>
        <a:p>
          <a:endParaRPr lang="en-US"/>
        </a:p>
      </dgm:t>
    </dgm:pt>
    <dgm:pt modelId="{94BE568B-88DA-4435-8A05-92B27910391E}" type="sibTrans" cxnId="{7EFCEFB9-4753-4967-9A05-17EC0E8398FB}">
      <dgm:prSet/>
      <dgm:spPr/>
      <dgm:t>
        <a:bodyPr/>
        <a:lstStyle/>
        <a:p>
          <a:endParaRPr lang="en-US"/>
        </a:p>
      </dgm:t>
    </dgm:pt>
    <dgm:pt modelId="{C9FDADDA-661A-475E-BF27-E3B9014C010B}">
      <dgm:prSet/>
      <dgm:spPr/>
      <dgm:t>
        <a:bodyPr/>
        <a:lstStyle/>
        <a:p>
          <a:r>
            <a:rPr lang="en-US"/>
            <a:t>Analysis graphs vs. presentation graphs</a:t>
          </a:r>
        </a:p>
      </dgm:t>
    </dgm:pt>
    <dgm:pt modelId="{C33489B4-98D1-4FA6-9BD7-892AB786E8EB}" type="parTrans" cxnId="{AD2AF933-DF62-42A7-B3C4-202A152ADB69}">
      <dgm:prSet/>
      <dgm:spPr/>
      <dgm:t>
        <a:bodyPr/>
        <a:lstStyle/>
        <a:p>
          <a:endParaRPr lang="en-US"/>
        </a:p>
      </dgm:t>
    </dgm:pt>
    <dgm:pt modelId="{27E4C1A5-1DF9-4108-A11B-190894DEB03C}" type="sibTrans" cxnId="{AD2AF933-DF62-42A7-B3C4-202A152ADB69}">
      <dgm:prSet/>
      <dgm:spPr/>
      <dgm:t>
        <a:bodyPr/>
        <a:lstStyle/>
        <a:p>
          <a:endParaRPr lang="en-US"/>
        </a:p>
      </dgm:t>
    </dgm:pt>
    <dgm:pt modelId="{C0533479-6160-4AF2-B956-7B346209ED7D}">
      <dgm:prSet/>
      <dgm:spPr/>
      <dgm:t>
        <a:bodyPr/>
        <a:lstStyle/>
        <a:p>
          <a:r>
            <a:rPr lang="en-US" dirty="0"/>
            <a:t>Know your audience</a:t>
          </a:r>
        </a:p>
      </dgm:t>
    </dgm:pt>
    <dgm:pt modelId="{76C8C4C0-B26E-4702-AD7D-675ABC400F3F}" type="parTrans" cxnId="{1563B744-98B8-44A6-8060-35DA478B00BF}">
      <dgm:prSet/>
      <dgm:spPr/>
      <dgm:t>
        <a:bodyPr/>
        <a:lstStyle/>
        <a:p>
          <a:endParaRPr lang="en-US"/>
        </a:p>
      </dgm:t>
    </dgm:pt>
    <dgm:pt modelId="{9DEF185D-07F8-4CCD-B193-ABE8D428A7D0}" type="sibTrans" cxnId="{1563B744-98B8-44A6-8060-35DA478B00BF}">
      <dgm:prSet/>
      <dgm:spPr/>
      <dgm:t>
        <a:bodyPr/>
        <a:lstStyle/>
        <a:p>
          <a:endParaRPr lang="en-US"/>
        </a:p>
      </dgm:t>
    </dgm:pt>
    <dgm:pt modelId="{9E781E46-1BB2-4E3B-A3DA-DE50A87CB404}">
      <dgm:prSet/>
      <dgm:spPr/>
      <dgm:t>
        <a:bodyPr/>
        <a:lstStyle/>
        <a:p>
          <a:r>
            <a:rPr lang="en-US"/>
            <a:t>Some principles of effective data display</a:t>
          </a:r>
        </a:p>
      </dgm:t>
    </dgm:pt>
    <dgm:pt modelId="{1ABB4808-CF83-4007-95A1-C25334F36037}" type="parTrans" cxnId="{DE9915E6-728C-41D5-AAAE-A70E9313E735}">
      <dgm:prSet/>
      <dgm:spPr/>
      <dgm:t>
        <a:bodyPr/>
        <a:lstStyle/>
        <a:p>
          <a:endParaRPr lang="en-US"/>
        </a:p>
      </dgm:t>
    </dgm:pt>
    <dgm:pt modelId="{CD796535-710E-43BD-9AD1-9A9FAA7F9C27}" type="sibTrans" cxnId="{DE9915E6-728C-41D5-AAAE-A70E9313E735}">
      <dgm:prSet/>
      <dgm:spPr/>
      <dgm:t>
        <a:bodyPr/>
        <a:lstStyle/>
        <a:p>
          <a:endParaRPr lang="en-US"/>
        </a:p>
      </dgm:t>
    </dgm:pt>
    <dgm:pt modelId="{82F375F6-4887-4AF9-B7EE-6D046376E1E7}">
      <dgm:prSet/>
      <dgm:spPr/>
      <dgm:t>
        <a:bodyPr/>
        <a:lstStyle/>
        <a:p>
          <a:r>
            <a:rPr lang="en-US"/>
            <a:t>Make the data stand out</a:t>
          </a:r>
        </a:p>
      </dgm:t>
    </dgm:pt>
    <dgm:pt modelId="{C00C96E8-CACA-42E3-830E-DE3DD81C86F3}" type="parTrans" cxnId="{37CFF6D0-BEEE-4F47-B9E9-B8C1982D2BB4}">
      <dgm:prSet/>
      <dgm:spPr/>
      <dgm:t>
        <a:bodyPr/>
        <a:lstStyle/>
        <a:p>
          <a:endParaRPr lang="en-US"/>
        </a:p>
      </dgm:t>
    </dgm:pt>
    <dgm:pt modelId="{37D1D262-3812-45ED-A16A-648EA0272531}" type="sibTrans" cxnId="{37CFF6D0-BEEE-4F47-B9E9-B8C1982D2BB4}">
      <dgm:prSet/>
      <dgm:spPr/>
      <dgm:t>
        <a:bodyPr/>
        <a:lstStyle/>
        <a:p>
          <a:endParaRPr lang="en-US"/>
        </a:p>
      </dgm:t>
    </dgm:pt>
    <dgm:pt modelId="{B203AB85-E72B-42BB-8412-C8C71194983F}">
      <dgm:prSet/>
      <dgm:spPr/>
      <dgm:t>
        <a:bodyPr/>
        <a:lstStyle/>
        <a:p>
          <a:r>
            <a:rPr lang="en-US"/>
            <a:t>Facilitate comparisons</a:t>
          </a:r>
        </a:p>
      </dgm:t>
    </dgm:pt>
    <dgm:pt modelId="{86B571F1-4A57-426E-95D9-453E2B9CD565}" type="parTrans" cxnId="{5F153C38-ED20-4665-B07E-B40385F98CEB}">
      <dgm:prSet/>
      <dgm:spPr/>
      <dgm:t>
        <a:bodyPr/>
        <a:lstStyle/>
        <a:p>
          <a:endParaRPr lang="en-US"/>
        </a:p>
      </dgm:t>
    </dgm:pt>
    <dgm:pt modelId="{5C8FB866-A365-49B0-B388-F6041B93BFDC}" type="sibTrans" cxnId="{5F153C38-ED20-4665-B07E-B40385F98CEB}">
      <dgm:prSet/>
      <dgm:spPr/>
      <dgm:t>
        <a:bodyPr/>
        <a:lstStyle/>
        <a:p>
          <a:endParaRPr lang="en-US"/>
        </a:p>
      </dgm:t>
    </dgm:pt>
    <dgm:pt modelId="{5EA94095-3660-4230-B4C0-29E5CD66CDA4}">
      <dgm:prSet/>
      <dgm:spPr/>
      <dgm:t>
        <a:bodyPr/>
        <a:lstStyle/>
        <a:p>
          <a:r>
            <a:rPr lang="en-US"/>
            <a:t>Effect ordering</a:t>
          </a:r>
        </a:p>
      </dgm:t>
    </dgm:pt>
    <dgm:pt modelId="{0877AB95-A098-4A14-A27E-EF86F40D2521}" type="parTrans" cxnId="{F4015828-F455-4475-9373-19530D4DD083}">
      <dgm:prSet/>
      <dgm:spPr/>
      <dgm:t>
        <a:bodyPr/>
        <a:lstStyle/>
        <a:p>
          <a:endParaRPr lang="en-US"/>
        </a:p>
      </dgm:t>
    </dgm:pt>
    <dgm:pt modelId="{84D788AF-B336-4B9A-9A13-3F8110D23EED}" type="sibTrans" cxnId="{F4015828-F455-4475-9373-19530D4DD083}">
      <dgm:prSet/>
      <dgm:spPr/>
      <dgm:t>
        <a:bodyPr/>
        <a:lstStyle/>
        <a:p>
          <a:endParaRPr lang="en-US"/>
        </a:p>
      </dgm:t>
    </dgm:pt>
    <dgm:pt modelId="{FB410CD8-6BD2-4773-87F4-423278CF2528}">
      <dgm:prSet/>
      <dgm:spPr/>
      <dgm:t>
        <a:bodyPr/>
        <a:lstStyle/>
        <a:p>
          <a:r>
            <a:rPr lang="en-US"/>
            <a:t>Direct labeling</a:t>
          </a:r>
        </a:p>
      </dgm:t>
    </dgm:pt>
    <dgm:pt modelId="{6E339E4A-8705-4DD2-BFB2-99AC79A2D2A4}" type="parTrans" cxnId="{3893F205-124E-4618-95A1-EADB04CD1387}">
      <dgm:prSet/>
      <dgm:spPr/>
      <dgm:t>
        <a:bodyPr/>
        <a:lstStyle/>
        <a:p>
          <a:endParaRPr lang="en-US"/>
        </a:p>
      </dgm:t>
    </dgm:pt>
    <dgm:pt modelId="{1F624CA2-7276-4D1B-BECB-DC87F283AE5A}" type="sibTrans" cxnId="{3893F205-124E-4618-95A1-EADB04CD1387}">
      <dgm:prSet/>
      <dgm:spPr/>
      <dgm:t>
        <a:bodyPr/>
        <a:lstStyle/>
        <a:p>
          <a:endParaRPr lang="en-US"/>
        </a:p>
      </dgm:t>
    </dgm:pt>
    <dgm:pt modelId="{F515106B-178D-4EFE-9192-F7341ABE8D0C}">
      <dgm:prSet/>
      <dgm:spPr/>
      <dgm:t>
        <a:bodyPr/>
        <a:lstStyle/>
        <a:p>
          <a:r>
            <a:rPr lang="en-US" dirty="0"/>
            <a:t>Target info to your message</a:t>
          </a:r>
        </a:p>
      </dgm:t>
    </dgm:pt>
    <dgm:pt modelId="{7845F13A-801E-4330-A64F-3E437CDDDEB0}" type="parTrans" cxnId="{3C3BC5E5-83C0-4363-B005-EC118FC0C624}">
      <dgm:prSet/>
      <dgm:spPr/>
      <dgm:t>
        <a:bodyPr/>
        <a:lstStyle/>
        <a:p>
          <a:endParaRPr lang="en-CA"/>
        </a:p>
      </dgm:t>
    </dgm:pt>
    <dgm:pt modelId="{12F7601A-AB17-412A-AA8E-C1278AF2ECB5}" type="sibTrans" cxnId="{3C3BC5E5-83C0-4363-B005-EC118FC0C624}">
      <dgm:prSet/>
      <dgm:spPr/>
      <dgm:t>
        <a:bodyPr/>
        <a:lstStyle/>
        <a:p>
          <a:endParaRPr lang="en-CA"/>
        </a:p>
      </dgm:t>
    </dgm:pt>
    <dgm:pt modelId="{1A300241-C22B-4764-B1CB-ACA5A3BEE587}">
      <dgm:prSet/>
      <dgm:spPr/>
      <dgm:t>
        <a:bodyPr/>
        <a:lstStyle/>
        <a:p>
          <a:r>
            <a:rPr lang="en-US" dirty="0"/>
            <a:t>Avoid doing evil</a:t>
          </a:r>
        </a:p>
      </dgm:t>
    </dgm:pt>
    <dgm:pt modelId="{1CD03D53-6CAC-444A-AB65-4DD145FD42D2}" type="parTrans" cxnId="{DA78E036-E94E-472B-A042-714422095F4A}">
      <dgm:prSet/>
      <dgm:spPr/>
      <dgm:t>
        <a:bodyPr/>
        <a:lstStyle/>
        <a:p>
          <a:endParaRPr lang="en-CA"/>
        </a:p>
      </dgm:t>
    </dgm:pt>
    <dgm:pt modelId="{A1EAA6D1-9203-4B39-8610-F6410E308FB5}" type="sibTrans" cxnId="{DA78E036-E94E-472B-A042-714422095F4A}">
      <dgm:prSet/>
      <dgm:spPr/>
      <dgm:t>
        <a:bodyPr/>
        <a:lstStyle/>
        <a:p>
          <a:endParaRPr lang="en-CA"/>
        </a:p>
      </dgm:t>
    </dgm:pt>
    <dgm:pt modelId="{0C616DF8-FC28-4D2F-99D4-A4904C02DAC4}" type="pres">
      <dgm:prSet presAssocID="{21A6BD33-D0C4-402B-827E-D17F627B1FB5}" presName="Name0" presStyleCnt="0">
        <dgm:presLayoutVars>
          <dgm:dir/>
          <dgm:animLvl val="lvl"/>
          <dgm:resizeHandles val="exact"/>
        </dgm:presLayoutVars>
      </dgm:prSet>
      <dgm:spPr/>
    </dgm:pt>
    <dgm:pt modelId="{EE7ACFD8-A8AA-4452-B609-309EA727B245}" type="pres">
      <dgm:prSet presAssocID="{2A054E08-EE0B-4F5E-A53D-DB69A079E779}" presName="linNode" presStyleCnt="0"/>
      <dgm:spPr/>
    </dgm:pt>
    <dgm:pt modelId="{77E3950E-B85D-4638-9D3A-BAFE6CD5D8AB}" type="pres">
      <dgm:prSet presAssocID="{2A054E08-EE0B-4F5E-A53D-DB69A079E779}" presName="parentText" presStyleLbl="node1" presStyleIdx="0" presStyleCnt="3">
        <dgm:presLayoutVars>
          <dgm:chMax val="1"/>
          <dgm:bulletEnabled val="1"/>
        </dgm:presLayoutVars>
      </dgm:prSet>
      <dgm:spPr/>
    </dgm:pt>
    <dgm:pt modelId="{971B5421-D226-480C-AC16-42F7B15B3494}" type="pres">
      <dgm:prSet presAssocID="{2A054E08-EE0B-4F5E-A53D-DB69A079E779}" presName="descendantText" presStyleLbl="alignAccFollowNode1" presStyleIdx="0" presStyleCnt="3">
        <dgm:presLayoutVars>
          <dgm:bulletEnabled val="1"/>
        </dgm:presLayoutVars>
      </dgm:prSet>
      <dgm:spPr/>
    </dgm:pt>
    <dgm:pt modelId="{335AD23B-6B05-4736-87DF-B46FA3ABE760}" type="pres">
      <dgm:prSet presAssocID="{16FE7EEC-06AE-4E26-8C7B-39D0671C0C69}" presName="sp" presStyleCnt="0"/>
      <dgm:spPr/>
    </dgm:pt>
    <dgm:pt modelId="{EB093C82-81DD-4EC5-ACB9-08965726C9C9}" type="pres">
      <dgm:prSet presAssocID="{C9FDADDA-661A-475E-BF27-E3B9014C010B}" presName="linNode" presStyleCnt="0"/>
      <dgm:spPr/>
    </dgm:pt>
    <dgm:pt modelId="{42A8271F-64C1-4F74-B6CD-664E46A76D30}" type="pres">
      <dgm:prSet presAssocID="{C9FDADDA-661A-475E-BF27-E3B9014C010B}" presName="parentText" presStyleLbl="node1" presStyleIdx="1" presStyleCnt="3">
        <dgm:presLayoutVars>
          <dgm:chMax val="1"/>
          <dgm:bulletEnabled val="1"/>
        </dgm:presLayoutVars>
      </dgm:prSet>
      <dgm:spPr/>
    </dgm:pt>
    <dgm:pt modelId="{6435E909-C3DF-49F3-BA46-268C27E9BB32}" type="pres">
      <dgm:prSet presAssocID="{C9FDADDA-661A-475E-BF27-E3B9014C010B}" presName="descendantText" presStyleLbl="alignAccFollowNode1" presStyleIdx="1" presStyleCnt="3">
        <dgm:presLayoutVars>
          <dgm:bulletEnabled val="1"/>
        </dgm:presLayoutVars>
      </dgm:prSet>
      <dgm:spPr/>
    </dgm:pt>
    <dgm:pt modelId="{27D8FC30-D5BA-4068-BF2C-67F282281BA0}" type="pres">
      <dgm:prSet presAssocID="{27E4C1A5-1DF9-4108-A11B-190894DEB03C}" presName="sp" presStyleCnt="0"/>
      <dgm:spPr/>
    </dgm:pt>
    <dgm:pt modelId="{6A6BD65E-E35E-4891-9CE0-122A65FF350F}" type="pres">
      <dgm:prSet presAssocID="{9E781E46-1BB2-4E3B-A3DA-DE50A87CB404}" presName="linNode" presStyleCnt="0"/>
      <dgm:spPr/>
    </dgm:pt>
    <dgm:pt modelId="{7AB40D35-B2F1-4F03-840D-1CDE080C8F47}" type="pres">
      <dgm:prSet presAssocID="{9E781E46-1BB2-4E3B-A3DA-DE50A87CB404}" presName="parentText" presStyleLbl="node1" presStyleIdx="2" presStyleCnt="3">
        <dgm:presLayoutVars>
          <dgm:chMax val="1"/>
          <dgm:bulletEnabled val="1"/>
        </dgm:presLayoutVars>
      </dgm:prSet>
      <dgm:spPr/>
    </dgm:pt>
    <dgm:pt modelId="{20B6D308-9DFD-4A6F-A354-26F329B8ED1A}" type="pres">
      <dgm:prSet presAssocID="{9E781E46-1BB2-4E3B-A3DA-DE50A87CB404}" presName="descendantText" presStyleLbl="alignAccFollowNode1" presStyleIdx="2" presStyleCnt="3">
        <dgm:presLayoutVars>
          <dgm:bulletEnabled val="1"/>
        </dgm:presLayoutVars>
      </dgm:prSet>
      <dgm:spPr/>
    </dgm:pt>
  </dgm:ptLst>
  <dgm:cxnLst>
    <dgm:cxn modelId="{F46B7204-4286-4625-BF48-18669A76294A}" type="presOf" srcId="{556DFCCF-6F82-45B8-89FA-16386E44F56B}" destId="{971B5421-D226-480C-AC16-42F7B15B3494}" srcOrd="0" destOrd="1" presId="urn:microsoft.com/office/officeart/2005/8/layout/vList5"/>
    <dgm:cxn modelId="{3893F205-124E-4618-95A1-EADB04CD1387}" srcId="{9E781E46-1BB2-4E3B-A3DA-DE50A87CB404}" destId="{FB410CD8-6BD2-4773-87F4-423278CF2528}" srcOrd="3" destOrd="0" parTransId="{6E339E4A-8705-4DD2-BFB2-99AC79A2D2A4}" sibTransId="{1F624CA2-7276-4D1B-BECB-DC87F283AE5A}"/>
    <dgm:cxn modelId="{BA576B0A-D4C3-4D44-85CE-C5ECEF104C4A}" type="presOf" srcId="{82F375F6-4887-4AF9-B7EE-6D046376E1E7}" destId="{20B6D308-9DFD-4A6F-A354-26F329B8ED1A}" srcOrd="0" destOrd="0" presId="urn:microsoft.com/office/officeart/2005/8/layout/vList5"/>
    <dgm:cxn modelId="{8A383B0F-9768-4310-853B-B05BE03556AA}" type="presOf" srcId="{9E781E46-1BB2-4E3B-A3DA-DE50A87CB404}" destId="{7AB40D35-B2F1-4F03-840D-1CDE080C8F47}" srcOrd="0" destOrd="0" presId="urn:microsoft.com/office/officeart/2005/8/layout/vList5"/>
    <dgm:cxn modelId="{5803D814-6246-4ED9-97AC-7831EDB6AF8C}" type="presOf" srcId="{F515106B-178D-4EFE-9192-F7341ABE8D0C}" destId="{6435E909-C3DF-49F3-BA46-268C27E9BB32}" srcOrd="0" destOrd="1" presId="urn:microsoft.com/office/officeart/2005/8/layout/vList5"/>
    <dgm:cxn modelId="{F4015828-F455-4475-9373-19530D4DD083}" srcId="{9E781E46-1BB2-4E3B-A3DA-DE50A87CB404}" destId="{5EA94095-3660-4230-B4C0-29E5CD66CDA4}" srcOrd="2" destOrd="0" parTransId="{0877AB95-A098-4A14-A27E-EF86F40D2521}" sibTransId="{84D788AF-B336-4B9A-9A13-3F8110D23EED}"/>
    <dgm:cxn modelId="{AD2AF933-DF62-42A7-B3C4-202A152ADB69}" srcId="{21A6BD33-D0C4-402B-827E-D17F627B1FB5}" destId="{C9FDADDA-661A-475E-BF27-E3B9014C010B}" srcOrd="1" destOrd="0" parTransId="{C33489B4-98D1-4FA6-9BD7-892AB786E8EB}" sibTransId="{27E4C1A5-1DF9-4108-A11B-190894DEB03C}"/>
    <dgm:cxn modelId="{DA78E036-E94E-472B-A042-714422095F4A}" srcId="{C9FDADDA-661A-475E-BF27-E3B9014C010B}" destId="{1A300241-C22B-4764-B1CB-ACA5A3BEE587}" srcOrd="2" destOrd="0" parTransId="{1CD03D53-6CAC-444A-AB65-4DD145FD42D2}" sibTransId="{A1EAA6D1-9203-4B39-8610-F6410E308FB5}"/>
    <dgm:cxn modelId="{5F153C38-ED20-4665-B07E-B40385F98CEB}" srcId="{9E781E46-1BB2-4E3B-A3DA-DE50A87CB404}" destId="{B203AB85-E72B-42BB-8412-C8C71194983F}" srcOrd="1" destOrd="0" parTransId="{86B571F1-4A57-426E-95D9-453E2B9CD565}" sibTransId="{5C8FB866-A365-49B0-B388-F6041B93BFDC}"/>
    <dgm:cxn modelId="{6864D33F-BE28-4E50-AC3D-A9713A32E0C3}" type="presOf" srcId="{21A6BD33-D0C4-402B-827E-D17F627B1FB5}" destId="{0C616DF8-FC28-4D2F-99D4-A4904C02DAC4}" srcOrd="0" destOrd="0" presId="urn:microsoft.com/office/officeart/2005/8/layout/vList5"/>
    <dgm:cxn modelId="{1563B744-98B8-44A6-8060-35DA478B00BF}" srcId="{C9FDADDA-661A-475E-BF27-E3B9014C010B}" destId="{C0533479-6160-4AF2-B956-7B346209ED7D}" srcOrd="0" destOrd="0" parTransId="{76C8C4C0-B26E-4702-AD7D-675ABC400F3F}" sibTransId="{9DEF185D-07F8-4CCD-B193-ABE8D428A7D0}"/>
    <dgm:cxn modelId="{822AC06F-6C37-46C3-89E5-7B1091F7A63F}" type="presOf" srcId="{2A054E08-EE0B-4F5E-A53D-DB69A079E779}" destId="{77E3950E-B85D-4638-9D3A-BAFE6CD5D8AB}" srcOrd="0" destOrd="0" presId="urn:microsoft.com/office/officeart/2005/8/layout/vList5"/>
    <dgm:cxn modelId="{EC39747D-6BE9-4F7F-B4D0-EB3526AEE221}" type="presOf" srcId="{5EA94095-3660-4230-B4C0-29E5CD66CDA4}" destId="{20B6D308-9DFD-4A6F-A354-26F329B8ED1A}" srcOrd="0" destOrd="2" presId="urn:microsoft.com/office/officeart/2005/8/layout/vList5"/>
    <dgm:cxn modelId="{6AC69BA7-45F4-434B-9AA6-2D331B6C981E}" type="presOf" srcId="{1A300241-C22B-4764-B1CB-ACA5A3BEE587}" destId="{6435E909-C3DF-49F3-BA46-268C27E9BB32}" srcOrd="0" destOrd="2" presId="urn:microsoft.com/office/officeart/2005/8/layout/vList5"/>
    <dgm:cxn modelId="{7EFCEFB9-4753-4967-9A05-17EC0E8398FB}" srcId="{2A054E08-EE0B-4F5E-A53D-DB69A079E779}" destId="{556DFCCF-6F82-45B8-89FA-16386E44F56B}" srcOrd="1" destOrd="0" parTransId="{E279AFE9-4B20-4C4F-A6DA-C543F152A45A}" sibTransId="{94BE568B-88DA-4435-8A05-92B27910391E}"/>
    <dgm:cxn modelId="{DB3D00BA-19B7-4494-A8FF-99C40A54A243}" type="presOf" srcId="{B203AB85-E72B-42BB-8412-C8C71194983F}" destId="{20B6D308-9DFD-4A6F-A354-26F329B8ED1A}" srcOrd="0" destOrd="1" presId="urn:microsoft.com/office/officeart/2005/8/layout/vList5"/>
    <dgm:cxn modelId="{485931BF-CD63-4E48-9269-8F1CDC29D0E8}" type="presOf" srcId="{C0533479-6160-4AF2-B956-7B346209ED7D}" destId="{6435E909-C3DF-49F3-BA46-268C27E9BB32}" srcOrd="0" destOrd="0" presId="urn:microsoft.com/office/officeart/2005/8/layout/vList5"/>
    <dgm:cxn modelId="{7C0891C5-0963-4474-93EA-EAD9AD9BF534}" type="presOf" srcId="{99B3BCBE-B9D8-4AC0-9E90-4E528253583A}" destId="{971B5421-D226-480C-AC16-42F7B15B3494}" srcOrd="0" destOrd="0" presId="urn:microsoft.com/office/officeart/2005/8/layout/vList5"/>
    <dgm:cxn modelId="{5EBA86C9-54CF-4E19-A3D8-F5B696618E43}" srcId="{21A6BD33-D0C4-402B-827E-D17F627B1FB5}" destId="{2A054E08-EE0B-4F5E-A53D-DB69A079E779}" srcOrd="0" destOrd="0" parTransId="{06A75C56-F5C3-4AAD-B43D-92B92874C72A}" sibTransId="{16FE7EEC-06AE-4E26-8C7B-39D0671C0C69}"/>
    <dgm:cxn modelId="{37CFF6D0-BEEE-4F47-B9E9-B8C1982D2BB4}" srcId="{9E781E46-1BB2-4E3B-A3DA-DE50A87CB404}" destId="{82F375F6-4887-4AF9-B7EE-6D046376E1E7}" srcOrd="0" destOrd="0" parTransId="{C00C96E8-CACA-42E3-830E-DE3DD81C86F3}" sibTransId="{37D1D262-3812-45ED-A16A-648EA0272531}"/>
    <dgm:cxn modelId="{B582CBD9-B11F-4386-A2AB-A6A67DFD83EC}" type="presOf" srcId="{FB410CD8-6BD2-4773-87F4-423278CF2528}" destId="{20B6D308-9DFD-4A6F-A354-26F329B8ED1A}" srcOrd="0" destOrd="3" presId="urn:microsoft.com/office/officeart/2005/8/layout/vList5"/>
    <dgm:cxn modelId="{AD8B36DF-844A-4911-84EE-B3A8BBB5BCEC}" type="presOf" srcId="{C9FDADDA-661A-475E-BF27-E3B9014C010B}" destId="{42A8271F-64C1-4F74-B6CD-664E46A76D30}" srcOrd="0" destOrd="0" presId="urn:microsoft.com/office/officeart/2005/8/layout/vList5"/>
    <dgm:cxn modelId="{3C3BC5E5-83C0-4363-B005-EC118FC0C624}" srcId="{C9FDADDA-661A-475E-BF27-E3B9014C010B}" destId="{F515106B-178D-4EFE-9192-F7341ABE8D0C}" srcOrd="1" destOrd="0" parTransId="{7845F13A-801E-4330-A64F-3E437CDDDEB0}" sibTransId="{12F7601A-AB17-412A-AA8E-C1278AF2ECB5}"/>
    <dgm:cxn modelId="{DE9915E6-728C-41D5-AAAE-A70E9313E735}" srcId="{21A6BD33-D0C4-402B-827E-D17F627B1FB5}" destId="{9E781E46-1BB2-4E3B-A3DA-DE50A87CB404}" srcOrd="2" destOrd="0" parTransId="{1ABB4808-CF83-4007-95A1-C25334F36037}" sibTransId="{CD796535-710E-43BD-9AD1-9A9FAA7F9C27}"/>
    <dgm:cxn modelId="{F5054EEA-0C67-4D3E-BFCB-F8EF99D15429}" srcId="{2A054E08-EE0B-4F5E-A53D-DB69A079E779}" destId="{99B3BCBE-B9D8-4AC0-9E90-4E528253583A}" srcOrd="0" destOrd="0" parTransId="{B0FA6D15-424E-40F8-AB94-0698F17F212A}" sibTransId="{0DDEA2E6-0A68-46A1-A274-A44B08C6FF9E}"/>
    <dgm:cxn modelId="{4EE89491-30B9-4BF8-A403-8782A4696CFA}" type="presParOf" srcId="{0C616DF8-FC28-4D2F-99D4-A4904C02DAC4}" destId="{EE7ACFD8-A8AA-4452-B609-309EA727B245}" srcOrd="0" destOrd="0" presId="urn:microsoft.com/office/officeart/2005/8/layout/vList5"/>
    <dgm:cxn modelId="{73365B7E-8ED0-41B8-8A28-54D03F176A73}" type="presParOf" srcId="{EE7ACFD8-A8AA-4452-B609-309EA727B245}" destId="{77E3950E-B85D-4638-9D3A-BAFE6CD5D8AB}" srcOrd="0" destOrd="0" presId="urn:microsoft.com/office/officeart/2005/8/layout/vList5"/>
    <dgm:cxn modelId="{7DC6FCBD-E1EB-47E1-91AE-94D086D83A30}" type="presParOf" srcId="{EE7ACFD8-A8AA-4452-B609-309EA727B245}" destId="{971B5421-D226-480C-AC16-42F7B15B3494}" srcOrd="1" destOrd="0" presId="urn:microsoft.com/office/officeart/2005/8/layout/vList5"/>
    <dgm:cxn modelId="{30C52C71-1C1F-41AD-87ED-A701CBF939E7}" type="presParOf" srcId="{0C616DF8-FC28-4D2F-99D4-A4904C02DAC4}" destId="{335AD23B-6B05-4736-87DF-B46FA3ABE760}" srcOrd="1" destOrd="0" presId="urn:microsoft.com/office/officeart/2005/8/layout/vList5"/>
    <dgm:cxn modelId="{5615E09F-2D0C-4744-88F8-AD6228DD6EA9}" type="presParOf" srcId="{0C616DF8-FC28-4D2F-99D4-A4904C02DAC4}" destId="{EB093C82-81DD-4EC5-ACB9-08965726C9C9}" srcOrd="2" destOrd="0" presId="urn:microsoft.com/office/officeart/2005/8/layout/vList5"/>
    <dgm:cxn modelId="{B049CD56-E898-4F90-B79F-3A73F6CDDE62}" type="presParOf" srcId="{EB093C82-81DD-4EC5-ACB9-08965726C9C9}" destId="{42A8271F-64C1-4F74-B6CD-664E46A76D30}" srcOrd="0" destOrd="0" presId="urn:microsoft.com/office/officeart/2005/8/layout/vList5"/>
    <dgm:cxn modelId="{B27AA354-460A-44DF-B268-FF0AAE483BCF}" type="presParOf" srcId="{EB093C82-81DD-4EC5-ACB9-08965726C9C9}" destId="{6435E909-C3DF-49F3-BA46-268C27E9BB32}" srcOrd="1" destOrd="0" presId="urn:microsoft.com/office/officeart/2005/8/layout/vList5"/>
    <dgm:cxn modelId="{4ED76D37-B588-47F2-ADD7-BD3575212E9E}" type="presParOf" srcId="{0C616DF8-FC28-4D2F-99D4-A4904C02DAC4}" destId="{27D8FC30-D5BA-4068-BF2C-67F282281BA0}" srcOrd="3" destOrd="0" presId="urn:microsoft.com/office/officeart/2005/8/layout/vList5"/>
    <dgm:cxn modelId="{53073533-BFBE-4552-9B42-BD340691EAF6}" type="presParOf" srcId="{0C616DF8-FC28-4D2F-99D4-A4904C02DAC4}" destId="{6A6BD65E-E35E-4891-9CE0-122A65FF350F}" srcOrd="4" destOrd="0" presId="urn:microsoft.com/office/officeart/2005/8/layout/vList5"/>
    <dgm:cxn modelId="{3177D31F-B1B8-4290-BCEC-5122A6A417B1}" type="presParOf" srcId="{6A6BD65E-E35E-4891-9CE0-122A65FF350F}" destId="{7AB40D35-B2F1-4F03-840D-1CDE080C8F47}" srcOrd="0" destOrd="0" presId="urn:microsoft.com/office/officeart/2005/8/layout/vList5"/>
    <dgm:cxn modelId="{BC87A846-104C-4848-9106-11E5223894E1}" type="presParOf" srcId="{6A6BD65E-E35E-4891-9CE0-122A65FF350F}" destId="{20B6D308-9DFD-4A6F-A354-26F329B8ED1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B5421-D226-480C-AC16-42F7B15B3494}">
      <dsp:nvSpPr>
        <dsp:cNvPr id="0" name=""/>
        <dsp:cNvSpPr/>
      </dsp:nvSpPr>
      <dsp:spPr>
        <a:xfrm rot="5400000">
          <a:off x="2596036" y="-718407"/>
          <a:ext cx="1285130" cy="30480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Data (numbers), words, images </a:t>
          </a:r>
          <a:r>
            <a:rPr lang="en-US" sz="1700" kern="1200" dirty="0">
              <a:sym typeface="Symbol" panose="05050102010706020507" pitchFamily="18" charset="2"/>
            </a:rPr>
            <a:t></a:t>
          </a:r>
          <a:r>
            <a:rPr lang="en-US" sz="1700" kern="1200" dirty="0"/>
            <a:t> Stories</a:t>
          </a:r>
        </a:p>
        <a:p>
          <a:pPr marL="171450" lvl="1" indent="-171450" algn="l" defTabSz="755650">
            <a:lnSpc>
              <a:spcPct val="90000"/>
            </a:lnSpc>
            <a:spcBef>
              <a:spcPct val="0"/>
            </a:spcBef>
            <a:spcAft>
              <a:spcPct val="15000"/>
            </a:spcAft>
            <a:buChar char="•"/>
          </a:pPr>
          <a:r>
            <a:rPr lang="en-US" sz="1700" kern="1200" dirty="0"/>
            <a:t>Goal: tell a </a:t>
          </a:r>
          <a:r>
            <a:rPr lang="en-US" sz="1700" b="1" kern="1200" dirty="0"/>
            <a:t>credible</a:t>
          </a:r>
          <a:r>
            <a:rPr lang="en-US" sz="1700" kern="1200" dirty="0"/>
            <a:t> story</a:t>
          </a:r>
        </a:p>
      </dsp:txBody>
      <dsp:txXfrm rot="-5400000">
        <a:off x="1714554" y="225810"/>
        <a:ext cx="2985360" cy="1159660"/>
      </dsp:txXfrm>
    </dsp:sp>
    <dsp:sp modelId="{77E3950E-B85D-4638-9D3A-BAFE6CD5D8AB}">
      <dsp:nvSpPr>
        <dsp:cNvPr id="0" name=""/>
        <dsp:cNvSpPr/>
      </dsp:nvSpPr>
      <dsp:spPr>
        <a:xfrm>
          <a:off x="0" y="2433"/>
          <a:ext cx="1714553" cy="16064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Graphs as a form of communication</a:t>
          </a:r>
        </a:p>
      </dsp:txBody>
      <dsp:txXfrm>
        <a:off x="78419" y="80852"/>
        <a:ext cx="1557715" cy="1449575"/>
      </dsp:txXfrm>
    </dsp:sp>
    <dsp:sp modelId="{6435E909-C3DF-49F3-BA46-268C27E9BB32}">
      <dsp:nvSpPr>
        <dsp:cNvPr id="0" name=""/>
        <dsp:cNvSpPr/>
      </dsp:nvSpPr>
      <dsp:spPr>
        <a:xfrm rot="5400000">
          <a:off x="2596036" y="968326"/>
          <a:ext cx="1285130" cy="30480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Know your audience</a:t>
          </a:r>
        </a:p>
        <a:p>
          <a:pPr marL="171450" lvl="1" indent="-171450" algn="l" defTabSz="755650">
            <a:lnSpc>
              <a:spcPct val="90000"/>
            </a:lnSpc>
            <a:spcBef>
              <a:spcPct val="0"/>
            </a:spcBef>
            <a:spcAft>
              <a:spcPct val="15000"/>
            </a:spcAft>
            <a:buChar char="•"/>
          </a:pPr>
          <a:r>
            <a:rPr lang="en-US" sz="1700" kern="1200" dirty="0"/>
            <a:t>Target info to your message</a:t>
          </a:r>
        </a:p>
        <a:p>
          <a:pPr marL="171450" lvl="1" indent="-171450" algn="l" defTabSz="755650">
            <a:lnSpc>
              <a:spcPct val="90000"/>
            </a:lnSpc>
            <a:spcBef>
              <a:spcPct val="0"/>
            </a:spcBef>
            <a:spcAft>
              <a:spcPct val="15000"/>
            </a:spcAft>
            <a:buChar char="•"/>
          </a:pPr>
          <a:r>
            <a:rPr lang="en-US" sz="1700" kern="1200" dirty="0"/>
            <a:t>Avoid doing evil</a:t>
          </a:r>
        </a:p>
      </dsp:txBody>
      <dsp:txXfrm rot="-5400000">
        <a:off x="1714554" y="1912544"/>
        <a:ext cx="2985360" cy="1159660"/>
      </dsp:txXfrm>
    </dsp:sp>
    <dsp:sp modelId="{42A8271F-64C1-4F74-B6CD-664E46A76D30}">
      <dsp:nvSpPr>
        <dsp:cNvPr id="0" name=""/>
        <dsp:cNvSpPr/>
      </dsp:nvSpPr>
      <dsp:spPr>
        <a:xfrm>
          <a:off x="0" y="1689167"/>
          <a:ext cx="1714553" cy="16064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Analysis graphs vs. presentation graphs</a:t>
          </a:r>
        </a:p>
      </dsp:txBody>
      <dsp:txXfrm>
        <a:off x="78419" y="1767586"/>
        <a:ext cx="1557715" cy="1449575"/>
      </dsp:txXfrm>
    </dsp:sp>
    <dsp:sp modelId="{20B6D308-9DFD-4A6F-A354-26F329B8ED1A}">
      <dsp:nvSpPr>
        <dsp:cNvPr id="0" name=""/>
        <dsp:cNvSpPr/>
      </dsp:nvSpPr>
      <dsp:spPr>
        <a:xfrm rot="5400000">
          <a:off x="2596036" y="2655060"/>
          <a:ext cx="1285130" cy="30480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Make the data stand out</a:t>
          </a:r>
        </a:p>
        <a:p>
          <a:pPr marL="171450" lvl="1" indent="-171450" algn="l" defTabSz="755650">
            <a:lnSpc>
              <a:spcPct val="90000"/>
            </a:lnSpc>
            <a:spcBef>
              <a:spcPct val="0"/>
            </a:spcBef>
            <a:spcAft>
              <a:spcPct val="15000"/>
            </a:spcAft>
            <a:buChar char="•"/>
          </a:pPr>
          <a:r>
            <a:rPr lang="en-US" sz="1700" kern="1200"/>
            <a:t>Facilitate comparisons</a:t>
          </a:r>
        </a:p>
        <a:p>
          <a:pPr marL="171450" lvl="1" indent="-171450" algn="l" defTabSz="755650">
            <a:lnSpc>
              <a:spcPct val="90000"/>
            </a:lnSpc>
            <a:spcBef>
              <a:spcPct val="0"/>
            </a:spcBef>
            <a:spcAft>
              <a:spcPct val="15000"/>
            </a:spcAft>
            <a:buChar char="•"/>
          </a:pPr>
          <a:r>
            <a:rPr lang="en-US" sz="1700" kern="1200"/>
            <a:t>Effect ordering</a:t>
          </a:r>
        </a:p>
        <a:p>
          <a:pPr marL="171450" lvl="1" indent="-171450" algn="l" defTabSz="755650">
            <a:lnSpc>
              <a:spcPct val="90000"/>
            </a:lnSpc>
            <a:spcBef>
              <a:spcPct val="0"/>
            </a:spcBef>
            <a:spcAft>
              <a:spcPct val="15000"/>
            </a:spcAft>
            <a:buChar char="•"/>
          </a:pPr>
          <a:r>
            <a:rPr lang="en-US" sz="1700" kern="1200"/>
            <a:t>Direct labeling</a:t>
          </a:r>
        </a:p>
      </dsp:txBody>
      <dsp:txXfrm rot="-5400000">
        <a:off x="1714554" y="3599278"/>
        <a:ext cx="2985360" cy="1159660"/>
      </dsp:txXfrm>
    </dsp:sp>
    <dsp:sp modelId="{7AB40D35-B2F1-4F03-840D-1CDE080C8F47}">
      <dsp:nvSpPr>
        <dsp:cNvPr id="0" name=""/>
        <dsp:cNvSpPr/>
      </dsp:nvSpPr>
      <dsp:spPr>
        <a:xfrm>
          <a:off x="0" y="3375901"/>
          <a:ext cx="1714553" cy="16064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Some principles of effective data display</a:t>
          </a:r>
        </a:p>
      </dsp:txBody>
      <dsp:txXfrm>
        <a:off x="78419" y="3454320"/>
        <a:ext cx="1557715" cy="14495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1/6/2025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141EC6-D206-4A90-8B77-2EDAA154FA80}" type="datetimeFigureOut">
              <a:rPr lang="en-US" smtClean="0"/>
              <a:t>1/6/2025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694EDB-CC47-4A97-8B45-79565A2C2B52}" type="slidenum">
              <a:rPr lang="en-US" smtClean="0"/>
              <a:t>‹#›</a:t>
            </a:fld>
            <a:endParaRPr lang="en-US"/>
          </a:p>
        </p:txBody>
      </p:sp>
    </p:spTree>
    <p:extLst>
      <p:ext uri="{BB962C8B-B14F-4D97-AF65-F5344CB8AC3E}">
        <p14:creationId xmlns:p14="http://schemas.microsoft.com/office/powerpoint/2010/main" val="2327139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12B4BC1-14C6-4B6E-90E8-4975A5C7E50F}" type="slidenum">
              <a:rPr lang="en-US" smtClean="0"/>
              <a:t>2</a:t>
            </a:fld>
            <a:endParaRPr lang="en-US"/>
          </a:p>
        </p:txBody>
      </p:sp>
    </p:spTree>
    <p:extLst>
      <p:ext uri="{BB962C8B-B14F-4D97-AF65-F5344CB8AC3E}">
        <p14:creationId xmlns:p14="http://schemas.microsoft.com/office/powerpoint/2010/main" val="108932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r>
              <a:rPr lang="en-CA" dirty="0"/>
              <a:t>Complex data can be made understandable with well-designed</a:t>
            </a:r>
            <a:r>
              <a:rPr lang="en-CA" baseline="0" dirty="0"/>
              <a:t> graphs. Many of the best examples come from data journalists…</a:t>
            </a:r>
            <a:endParaRPr lang="en-CA" dirty="0"/>
          </a:p>
        </p:txBody>
      </p:sp>
      <p:sp>
        <p:nvSpPr>
          <p:cNvPr id="4" name="Slide Number Placeholder 3"/>
          <p:cNvSpPr>
            <a:spLocks noGrp="1"/>
          </p:cNvSpPr>
          <p:nvPr>
            <p:ph type="sldNum" sz="quarter" idx="10"/>
          </p:nvPr>
        </p:nvSpPr>
        <p:spPr/>
        <p:txBody>
          <a:bodyPr/>
          <a:lstStyle/>
          <a:p>
            <a:fld id="{112B4BC1-14C6-4B6E-90E8-4975A5C7E50F}" type="slidenum">
              <a:rPr lang="en-US" smtClean="0"/>
              <a:t>23</a:t>
            </a:fld>
            <a:endParaRPr lang="en-US"/>
          </a:p>
        </p:txBody>
      </p:sp>
    </p:spTree>
    <p:extLst>
      <p:ext uri="{BB962C8B-B14F-4D97-AF65-F5344CB8AC3E}">
        <p14:creationId xmlns:p14="http://schemas.microsoft.com/office/powerpoint/2010/main" val="2841325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AC001-BE1C-4A07-8B74-B353AF7635CA}" type="slidenum">
              <a:rPr lang="en-US" altLang="en-US"/>
              <a:pPr/>
              <a:t>26</a:t>
            </a:fld>
            <a:endParaRPr lang="en-US" alt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r>
              <a:rPr lang="en-US" altLang="en-US" dirty="0"/>
              <a:t>Florence Nightingale, who founded modern nursing, wanted to convince British Parliament of the urgent need to reform medical treatment of soldiers in the Crimean War.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A39CF0-E0A4-44E1-B80B-7B0612607F67}" type="slidenum">
              <a:rPr lang="en-US" altLang="en-US"/>
              <a:pPr/>
              <a:t>28</a:t>
            </a:fld>
            <a:endParaRPr lang="en-US" altLang="en-US"/>
          </a:p>
        </p:txBody>
      </p:sp>
      <p:sp>
        <p:nvSpPr>
          <p:cNvPr id="19458" name="Rectangle 2"/>
          <p:cNvSpPr>
            <a:spLocks noGrp="1" noRot="1" noChangeAspect="1" noChangeArrowheads="1" noTextEdit="1"/>
          </p:cNvSpPr>
          <p:nvPr>
            <p:ph type="sldImg"/>
          </p:nvPr>
        </p:nvSpPr>
        <p:spPr>
          <a:xfrm>
            <a:off x="1182688" y="300038"/>
            <a:ext cx="4570412" cy="3429000"/>
          </a:xfrm>
          <a:ln/>
        </p:spPr>
      </p:sp>
      <p:sp>
        <p:nvSpPr>
          <p:cNvPr id="19459" name="Rectangle 3"/>
          <p:cNvSpPr>
            <a:spLocks noGrp="1" noChangeArrowheads="1"/>
          </p:cNvSpPr>
          <p:nvPr>
            <p:ph type="body" idx="1"/>
          </p:nvPr>
        </p:nvSpPr>
        <p:spPr/>
        <p:txBody>
          <a:bodyPr/>
          <a:lstStyle/>
          <a:p>
            <a:r>
              <a:rPr lang="en-US" altLang="en-US"/>
              <a:t>Here is a recent example of a graph designed to make a political statement.</a:t>
            </a:r>
          </a:p>
          <a:p>
            <a:r>
              <a:rPr lang="en-US" altLang="en-US"/>
              <a:t>It shows two parallel time series of data from my home in Toronto, Canada:</a:t>
            </a:r>
          </a:p>
          <a:p>
            <a:pPr>
              <a:buFontTx/>
              <a:buChar char="•"/>
            </a:pPr>
            <a:r>
              <a:rPr lang="en-US" altLang="en-US"/>
              <a:t> Average payments to people on welfare, as a line graph</a:t>
            </a:r>
          </a:p>
          <a:p>
            <a:pPr>
              <a:buFontTx/>
              <a:buChar char="•"/>
            </a:pPr>
            <a:r>
              <a:rPr lang="en-US" altLang="en-US"/>
              <a:t> Number of homeless people who died, as a bar graph made up from their names</a:t>
            </a:r>
          </a:p>
          <a:p>
            <a:r>
              <a:rPr lang="en-US" altLang="en-US"/>
              <a:t>The goal is to show the effect after a Conservative government was elected in June 1995 with the slogan “Common Sense Revolution.”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A037C5-A6A2-4CCA-8EAA-D2243DB02873}" type="slidenum">
              <a:rPr lang="en-US" altLang="en-US"/>
              <a:pPr/>
              <a:t>29</a:t>
            </a:fld>
            <a:endParaRPr lang="en-US" alt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tLang="en-US"/>
              <a:t>By contrast, here is an analysis graph of the same data, plotting # of deaths vs. welfare income</a:t>
            </a:r>
          </a:p>
          <a:p>
            <a:r>
              <a:rPr lang="en-US" altLang="en-US"/>
              <a:t>It’s a very pretty statistical graph…</a:t>
            </a:r>
          </a:p>
          <a:p>
            <a:endParaRPr lang="en-US" altLang="en-US"/>
          </a:p>
          <a:p>
            <a:r>
              <a:rPr lang="en-US" altLang="en-US"/>
              <a:t>… but it serves a very different communication goal.  In particular the </a:t>
            </a:r>
            <a:r>
              <a:rPr lang="en-US" altLang="en-US" b="1"/>
              <a:t>direct linking</a:t>
            </a:r>
            <a:r>
              <a:rPr lang="en-US" altLang="en-US"/>
              <a:t> of time and political regime with welfare income and deaths is lost, whereas it is explicit in the original graph.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defTabSz="617558">
              <a:defRPr sz="2200"/>
            </a:pPr>
            <a:r>
              <a:rPr lang="en-CA" dirty="0"/>
              <a:t>An application: racial profiling by Toronto police</a:t>
            </a:r>
          </a:p>
          <a:p>
            <a:pPr defTabSz="617558">
              <a:defRPr sz="2200"/>
            </a:pPr>
            <a:r>
              <a:rPr dirty="0"/>
              <a:t>- Began with FOI</a:t>
            </a:r>
            <a:r>
              <a:rPr lang="en-CA" dirty="0"/>
              <a:t> request</a:t>
            </a:r>
            <a:r>
              <a:rPr dirty="0"/>
              <a:t> in</a:t>
            </a:r>
            <a:r>
              <a:rPr lang="en-CA" dirty="0"/>
              <a:t> 1995:</a:t>
            </a:r>
            <a:r>
              <a:rPr dirty="0"/>
              <a:t> two years to get data, cost $800</a:t>
            </a:r>
          </a:p>
          <a:p>
            <a:pPr defTabSz="617558">
              <a:defRPr sz="2200"/>
            </a:pPr>
            <a:r>
              <a:rPr dirty="0"/>
              <a:t>- looked at differences in treatment in situations where police have discretion</a:t>
            </a:r>
          </a:p>
          <a:p>
            <a:pPr defTabSz="617558">
              <a:defRPr sz="2200"/>
            </a:pPr>
            <a:r>
              <a:rPr dirty="0"/>
              <a:t>- 5 reporters, two editors, one stats expert, three database specialists, one lawyer</a:t>
            </a:r>
          </a:p>
        </p:txBody>
      </p:sp>
    </p:spTree>
    <p:extLst>
      <p:ext uri="{BB962C8B-B14F-4D97-AF65-F5344CB8AC3E}">
        <p14:creationId xmlns:p14="http://schemas.microsoft.com/office/powerpoint/2010/main" val="3417745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5D8593-D1D6-4CA1-BD48-E9699AC6B9FC}" type="slidenum">
              <a:rPr lang="en-US" altLang="en-US"/>
              <a:pPr/>
              <a:t>34</a:t>
            </a:fld>
            <a:endParaRPr lang="en-US" altLang="en-US"/>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7741C9-F9EF-4EF0-9E81-57A7D79E0752}" type="slidenum">
              <a:rPr lang="en-US" altLang="en-US"/>
              <a:pPr/>
              <a:t>35</a:t>
            </a:fld>
            <a:endParaRPr lang="en-US" alt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7694EDB-CC47-4A97-8B45-79565A2C2B52}" type="slidenum">
              <a:rPr lang="en-US" smtClean="0"/>
              <a:t>64</a:t>
            </a:fld>
            <a:endParaRPr lang="en-US"/>
          </a:p>
        </p:txBody>
      </p:sp>
    </p:spTree>
    <p:extLst>
      <p:ext uri="{BB962C8B-B14F-4D97-AF65-F5344CB8AC3E}">
        <p14:creationId xmlns:p14="http://schemas.microsoft.com/office/powerpoint/2010/main" val="3907638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Daron Acemoglu, Simon Johnson, and James A. Robinson, were awarded the 2024 Nobel Prize in Economics for insightful studies of how the institutions in countries were formed and how this affects economic growth.</a:t>
            </a:r>
          </a:p>
        </p:txBody>
      </p:sp>
      <p:sp>
        <p:nvSpPr>
          <p:cNvPr id="4" name="Slide Number Placeholder 3"/>
          <p:cNvSpPr>
            <a:spLocks noGrp="1"/>
          </p:cNvSpPr>
          <p:nvPr>
            <p:ph type="sldNum" sz="quarter" idx="5"/>
          </p:nvPr>
        </p:nvSpPr>
        <p:spPr/>
        <p:txBody>
          <a:bodyPr/>
          <a:lstStyle/>
          <a:p>
            <a:fld id="{97694EDB-CC47-4A97-8B45-79565A2C2B52}" type="slidenum">
              <a:rPr lang="en-US" smtClean="0"/>
              <a:t>87</a:t>
            </a:fld>
            <a:endParaRPr lang="en-US"/>
          </a:p>
        </p:txBody>
      </p:sp>
    </p:spTree>
    <p:extLst>
      <p:ext uri="{BB962C8B-B14F-4D97-AF65-F5344CB8AC3E}">
        <p14:creationId xmlns:p14="http://schemas.microsoft.com/office/powerpoint/2010/main" val="209255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12B4BC1-14C6-4B6E-90E8-4975A5C7E50F}" type="slidenum">
              <a:rPr lang="en-US" smtClean="0"/>
              <a:t>3</a:t>
            </a:fld>
            <a:endParaRPr lang="en-US"/>
          </a:p>
        </p:txBody>
      </p:sp>
    </p:spTree>
    <p:extLst>
      <p:ext uri="{BB962C8B-B14F-4D97-AF65-F5344CB8AC3E}">
        <p14:creationId xmlns:p14="http://schemas.microsoft.com/office/powerpoint/2010/main" val="10893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70257E-BD3D-4C35-8D8C-7E2FD3DF1E42}" type="slidenum">
              <a:rPr lang="en-US" altLang="en-US"/>
              <a:pPr/>
              <a:t>14</a:t>
            </a:fld>
            <a:endParaRPr lang="en-US" alt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xfrm>
            <a:off x="914920" y="4344966"/>
            <a:ext cx="5028161" cy="4113234"/>
          </a:xfrm>
        </p:spPr>
        <p:txBody>
          <a:bodyPr/>
          <a:lstStyle/>
          <a:p>
            <a:r>
              <a:rPr lang="en-US" altLang="en-US" dirty="0"/>
              <a:t>Some years ago I started thinking of the goal of statistical analysis as that of telling a </a:t>
            </a:r>
            <a:r>
              <a:rPr lang="en-US" altLang="en-US" b="1" dirty="0"/>
              <a:t>credible story </a:t>
            </a:r>
            <a:r>
              <a:rPr lang="en-US" altLang="en-US" dirty="0"/>
              <a:t>about quantitative data, using numbers and words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charset="0"/>
              </a:defRPr>
            </a:lvl1pPr>
            <a:lvl2pPr marL="742950" indent="-285750" algn="l" eaLnBrk="0" hangingPunct="0">
              <a:spcBef>
                <a:spcPct val="30000"/>
              </a:spcBef>
              <a:defRPr sz="1200">
                <a:solidFill>
                  <a:schemeClr val="tx1"/>
                </a:solidFill>
                <a:latin typeface="Arial" charset="0"/>
              </a:defRPr>
            </a:lvl2pPr>
            <a:lvl3pPr marL="1143000" indent="-228600" algn="l" eaLnBrk="0" hangingPunct="0">
              <a:spcBef>
                <a:spcPct val="30000"/>
              </a:spcBef>
              <a:defRPr sz="1200">
                <a:solidFill>
                  <a:schemeClr val="tx1"/>
                </a:solidFill>
                <a:latin typeface="Arial" charset="0"/>
              </a:defRPr>
            </a:lvl3pPr>
            <a:lvl4pPr marL="1600200" indent="-228600" algn="l" eaLnBrk="0" hangingPunct="0">
              <a:spcBef>
                <a:spcPct val="30000"/>
              </a:spcBef>
              <a:defRPr sz="1200">
                <a:solidFill>
                  <a:schemeClr val="tx1"/>
                </a:solidFill>
                <a:latin typeface="Arial" charset="0"/>
              </a:defRPr>
            </a:lvl4pPr>
            <a:lvl5pPr marL="2057400" indent="-228600" algn="l"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7B139DA5-5EF3-4D66-8AE7-7945AF959C12}" type="slidenum">
              <a:rPr lang="en-US" altLang="en-US" smtClean="0"/>
              <a:pPr algn="r" eaLnBrk="1" hangingPunct="1">
                <a:spcBef>
                  <a:spcPct val="0"/>
                </a:spcBef>
              </a:pPr>
              <a:t>15</a:t>
            </a:fld>
            <a:endParaRPr lang="en-US" alt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Some years ago I started thinking of the goal of statistical analysis as that of telling a </a:t>
            </a:r>
            <a:r>
              <a:rPr lang="en-US" altLang="en-US" b="1" dirty="0"/>
              <a:t>credible</a:t>
            </a:r>
            <a:r>
              <a:rPr lang="en-US" altLang="en-US" dirty="0"/>
              <a:t> </a:t>
            </a:r>
            <a:r>
              <a:rPr lang="en-US" altLang="en-US" b="1" dirty="0"/>
              <a:t>story</a:t>
            </a:r>
            <a:r>
              <a:rPr lang="en-US" altLang="en-US" dirty="0"/>
              <a:t> about quantitative data, using numbers, words and graphs</a:t>
            </a:r>
          </a:p>
          <a:p>
            <a:pPr eaLnBrk="1" hangingPunct="1"/>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charset="0"/>
              </a:defRPr>
            </a:lvl1pPr>
            <a:lvl2pPr marL="742950" indent="-285750" algn="l" eaLnBrk="0" hangingPunct="0">
              <a:spcBef>
                <a:spcPct val="30000"/>
              </a:spcBef>
              <a:defRPr sz="1200">
                <a:solidFill>
                  <a:schemeClr val="tx1"/>
                </a:solidFill>
                <a:latin typeface="Arial" charset="0"/>
              </a:defRPr>
            </a:lvl2pPr>
            <a:lvl3pPr marL="1143000" indent="-228600" algn="l" eaLnBrk="0" hangingPunct="0">
              <a:spcBef>
                <a:spcPct val="30000"/>
              </a:spcBef>
              <a:defRPr sz="1200">
                <a:solidFill>
                  <a:schemeClr val="tx1"/>
                </a:solidFill>
                <a:latin typeface="Arial" charset="0"/>
              </a:defRPr>
            </a:lvl3pPr>
            <a:lvl4pPr marL="1600200" indent="-228600" algn="l" eaLnBrk="0" hangingPunct="0">
              <a:spcBef>
                <a:spcPct val="30000"/>
              </a:spcBef>
              <a:defRPr sz="1200">
                <a:solidFill>
                  <a:schemeClr val="tx1"/>
                </a:solidFill>
                <a:latin typeface="Arial" charset="0"/>
              </a:defRPr>
            </a:lvl4pPr>
            <a:lvl5pPr marL="2057400" indent="-228600" algn="l"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F15FE66C-0560-491B-B74C-DD265CE1C878}" type="slidenum">
              <a:rPr lang="en-US" altLang="en-US" smtClean="0"/>
              <a:pPr algn="r" eaLnBrk="1" hangingPunct="1">
                <a:spcBef>
                  <a:spcPct val="0"/>
                </a:spcBef>
              </a:pPr>
              <a:t>16</a:t>
            </a:fld>
            <a:endParaRPr lang="en-US" altLang="en-US"/>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r>
              <a:rPr lang="en-US" altLang="en-US" dirty="0"/>
              <a:t>There are two paths …</a:t>
            </a:r>
          </a:p>
          <a:p>
            <a:pPr marL="171450" indent="-171450" eaLnBrk="1" hangingPunct="1">
              <a:buFont typeface="Arial" panose="020B0604020202020204" pitchFamily="34" charset="0"/>
              <a:buChar char="•"/>
            </a:pPr>
            <a:r>
              <a:rPr lang="en-US" altLang="en-US" dirty="0"/>
              <a:t>A direct path, using exploratory methods, hoping to uncover some interesting facts or truths</a:t>
            </a:r>
          </a:p>
          <a:p>
            <a:pPr marL="171450" indent="-171450" eaLnBrk="1" hangingPunct="1">
              <a:buFont typeface="Arial" panose="020B0604020202020204" pitchFamily="34" charset="0"/>
              <a:buChar char="•"/>
            </a:pPr>
            <a:r>
              <a:rPr lang="en-US" altLang="en-US" dirty="0"/>
              <a:t>An indirect path using statistical models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charset="0"/>
              </a:defRPr>
            </a:lvl1pPr>
            <a:lvl2pPr marL="742950" indent="-285750" algn="l" eaLnBrk="0" hangingPunct="0">
              <a:spcBef>
                <a:spcPct val="30000"/>
              </a:spcBef>
              <a:defRPr sz="1200">
                <a:solidFill>
                  <a:schemeClr val="tx1"/>
                </a:solidFill>
                <a:latin typeface="Arial" charset="0"/>
              </a:defRPr>
            </a:lvl2pPr>
            <a:lvl3pPr marL="1143000" indent="-228600" algn="l" eaLnBrk="0" hangingPunct="0">
              <a:spcBef>
                <a:spcPct val="30000"/>
              </a:spcBef>
              <a:defRPr sz="1200">
                <a:solidFill>
                  <a:schemeClr val="tx1"/>
                </a:solidFill>
                <a:latin typeface="Arial" charset="0"/>
              </a:defRPr>
            </a:lvl3pPr>
            <a:lvl4pPr marL="1600200" indent="-228600" algn="l" eaLnBrk="0" hangingPunct="0">
              <a:spcBef>
                <a:spcPct val="30000"/>
              </a:spcBef>
              <a:defRPr sz="1200">
                <a:solidFill>
                  <a:schemeClr val="tx1"/>
                </a:solidFill>
                <a:latin typeface="Arial" charset="0"/>
              </a:defRPr>
            </a:lvl4pPr>
            <a:lvl5pPr marL="2057400" indent="-228600" algn="l"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DA15731D-AA58-4F5C-AD9C-2D2EC6841EDF}" type="slidenum">
              <a:rPr lang="en-US" altLang="en-US" smtClean="0"/>
              <a:pPr algn="r" eaLnBrk="1" hangingPunct="1">
                <a:spcBef>
                  <a:spcPct val="0"/>
                </a:spcBef>
              </a:pPr>
              <a:t>17</a:t>
            </a:fld>
            <a:endParaRPr lang="en-US"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12086-DC09-4E27-B4DE-38CE406EC3BA}" type="slidenum">
              <a:rPr lang="en-US" altLang="en-US"/>
              <a:pPr/>
              <a:t>18</a:t>
            </a:fld>
            <a:endParaRPr lang="en-US" altLang="en-US"/>
          </a:p>
        </p:txBody>
      </p:sp>
      <p:sp>
        <p:nvSpPr>
          <p:cNvPr id="60418" name="Rectangle 2"/>
          <p:cNvSpPr>
            <a:spLocks noGrp="1" noRot="1" noChangeAspect="1" noChangeArrowheads="1" noTextEdit="1"/>
          </p:cNvSpPr>
          <p:nvPr>
            <p:ph type="sldImg"/>
          </p:nvPr>
        </p:nvSpPr>
        <p:spPr>
          <a:xfrm>
            <a:off x="1443038" y="685800"/>
            <a:ext cx="3971925" cy="2979738"/>
          </a:xfrm>
          <a:ln/>
        </p:spPr>
      </p:sp>
      <p:sp>
        <p:nvSpPr>
          <p:cNvPr id="60419" name="Rectangle 3"/>
          <p:cNvSpPr>
            <a:spLocks noGrp="1" noChangeArrowheads="1"/>
          </p:cNvSpPr>
          <p:nvPr>
            <p:ph type="body" idx="1"/>
          </p:nvPr>
        </p:nvSpPr>
        <p:spPr>
          <a:xfrm>
            <a:off x="914920" y="4344968"/>
            <a:ext cx="5028162" cy="4113234"/>
          </a:xfrm>
        </p:spPr>
        <p:txBody>
          <a:bodyPr/>
          <a:lstStyle/>
          <a:p>
            <a:r>
              <a:rPr lang="en-US" altLang="en-US" dirty="0"/>
              <a:t>Generalizing, we can try to organize different modes of communication in relation to the relative proportions of data, story and pictures entailed in each</a:t>
            </a:r>
          </a:p>
          <a:p>
            <a:endParaRPr lang="en-US" altLang="en-US" dirty="0"/>
          </a:p>
          <a:p>
            <a:r>
              <a:rPr lang="en-US" altLang="en-US" dirty="0"/>
              <a:t>In</a:t>
            </a:r>
            <a:r>
              <a:rPr lang="en-US" altLang="en-US" baseline="0" dirty="0"/>
              <a:t> this course, t is useful to think of pictures and images in a wider context.</a:t>
            </a:r>
            <a:endParaRPr lang="en-US" altLang="en-US" dirty="0"/>
          </a:p>
          <a:p>
            <a:r>
              <a:rPr lang="en-US" altLang="en-US" dirty="0"/>
              <a:t>Throughout</a:t>
            </a:r>
            <a:r>
              <a:rPr lang="en-US" altLang="en-US" baseline="0" dirty="0"/>
              <a:t> history, ideas and phenomena have been expressed in three different forms – </a:t>
            </a:r>
            <a:r>
              <a:rPr lang="en-US" altLang="en-US" b="1" baseline="0" dirty="0"/>
              <a:t>words, numbers and pictures.</a:t>
            </a:r>
          </a:p>
          <a:p>
            <a:r>
              <a:rPr lang="en-US" altLang="en-US" baseline="0" dirty="0"/>
              <a:t>We can think of </a:t>
            </a:r>
            <a:r>
              <a:rPr lang="en-US" altLang="en-US" dirty="0"/>
              <a:t>different forms of communication in relation to the relative proportions of data, story and pictures entailed in each.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12086-DC09-4E27-B4DE-38CE406EC3BA}" type="slidenum">
              <a:rPr lang="en-US" altLang="en-US"/>
              <a:pPr/>
              <a:t>19</a:t>
            </a:fld>
            <a:endParaRPr lang="en-US" altLang="en-US"/>
          </a:p>
        </p:txBody>
      </p:sp>
      <p:sp>
        <p:nvSpPr>
          <p:cNvPr id="60418" name="Rectangle 2"/>
          <p:cNvSpPr>
            <a:spLocks noGrp="1" noRot="1" noChangeAspect="1" noChangeArrowheads="1" noTextEdit="1"/>
          </p:cNvSpPr>
          <p:nvPr>
            <p:ph type="sldImg"/>
          </p:nvPr>
        </p:nvSpPr>
        <p:spPr>
          <a:xfrm>
            <a:off x="1443038" y="685800"/>
            <a:ext cx="3971925" cy="2979738"/>
          </a:xfrm>
          <a:ln/>
        </p:spPr>
      </p:sp>
      <p:sp>
        <p:nvSpPr>
          <p:cNvPr id="60419" name="Rectangle 3"/>
          <p:cNvSpPr>
            <a:spLocks noGrp="1" noChangeArrowheads="1"/>
          </p:cNvSpPr>
          <p:nvPr>
            <p:ph type="body" idx="1"/>
          </p:nvPr>
        </p:nvSpPr>
        <p:spPr>
          <a:xfrm>
            <a:off x="914920" y="4344968"/>
            <a:ext cx="5028162" cy="4113234"/>
          </a:xfrm>
        </p:spPr>
        <p:txBody>
          <a:bodyPr/>
          <a:lstStyle/>
          <a:p>
            <a:r>
              <a:rPr lang="en-US" altLang="en-US" dirty="0"/>
              <a:t>There is another dimension: beauty or aesthetic</a:t>
            </a:r>
            <a:r>
              <a:rPr lang="en-US" altLang="en-US" baseline="0" dirty="0"/>
              <a:t> appeal</a:t>
            </a:r>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A87BD-E437-4A90-BF2D-BBAE66C4B454}" type="slidenum">
              <a:rPr lang="en-US" altLang="en-US"/>
              <a:pPr/>
              <a:t>21</a:t>
            </a:fld>
            <a:endParaRPr lang="en-US" altLang="en-US"/>
          </a:p>
        </p:txBody>
      </p:sp>
      <p:sp>
        <p:nvSpPr>
          <p:cNvPr id="11266" name="Rectangle 2"/>
          <p:cNvSpPr>
            <a:spLocks noGrp="1" noRot="1" noChangeAspect="1" noChangeArrowheads="1" noTextEdit="1"/>
          </p:cNvSpPr>
          <p:nvPr>
            <p:ph type="sldImg"/>
          </p:nvPr>
        </p:nvSpPr>
        <p:spPr>
          <a:xfrm>
            <a:off x="1182688" y="300038"/>
            <a:ext cx="4570412" cy="3429000"/>
          </a:xfrm>
          <a:ln/>
        </p:spPr>
      </p:sp>
      <p:sp>
        <p:nvSpPr>
          <p:cNvPr id="11267" name="Rectangle 3"/>
          <p:cNvSpPr>
            <a:spLocks noGrp="1" noChangeArrowheads="1"/>
          </p:cNvSpPr>
          <p:nvPr>
            <p:ph type="body" idx="1"/>
          </p:nvPr>
        </p:nvSpPr>
        <p:spPr/>
        <p:txBody>
          <a:bodyPr/>
          <a:lstStyle/>
          <a:p>
            <a:r>
              <a:rPr lang="en-US" altLang="en-US"/>
              <a:t>Let me start with some general remarks about graphs.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s://friendly.github.io/6135"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hyperlink" Target="https://www.edwardtufte.com/" TargetMode="External"/><Relationship Id="rId3" Type="http://schemas.openxmlformats.org/officeDocument/2006/relationships/hyperlink" Target="https://www.edwardtufte.com/tufte/books_visex" TargetMode="External"/><Relationship Id="rId7" Type="http://schemas.openxmlformats.org/officeDocument/2006/relationships/image" Target="../media/image40.jpg"/><Relationship Id="rId2" Type="http://schemas.openxmlformats.org/officeDocument/2006/relationships/image" Target="../media/image37.gif"/><Relationship Id="rId1" Type="http://schemas.openxmlformats.org/officeDocument/2006/relationships/slideLayout" Target="../slideLayouts/slideLayout6.xml"/><Relationship Id="rId6" Type="http://schemas.openxmlformats.org/officeDocument/2006/relationships/hyperlink" Target="https://www.edwardtufte.com/tufte/books_be" TargetMode="External"/><Relationship Id="rId5" Type="http://schemas.openxmlformats.org/officeDocument/2006/relationships/image" Target="../media/image39.gif"/><Relationship Id="rId4" Type="http://schemas.openxmlformats.org/officeDocument/2006/relationships/image" Target="../media/image38.jpg"/><Relationship Id="rId9" Type="http://schemas.openxmlformats.org/officeDocument/2006/relationships/image" Target="../media/image32.png"/></Relationships>
</file>

<file path=ppt/slides/_rels/slide10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www.politically-incorrect-humor.com/2010/03/positive-proof-of-global-warming" TargetMode="External"/><Relationship Id="rId2" Type="http://schemas.openxmlformats.org/officeDocument/2006/relationships/image" Target="../media/image161.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hyperlink" Target="http://www.forbes.com/sites/erikaandersen/2012/03/23/true-fact-the-lack-of-pirates-is-causing-global-warming" TargetMode="External"/><Relationship Id="rId2" Type="http://schemas.openxmlformats.org/officeDocument/2006/relationships/image" Target="../media/image162.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s://www.youtube.com/watch?v=jWoCXLuTIkI" TargetMode="External"/><Relationship Id="rId2" Type="http://schemas.openxmlformats.org/officeDocument/2006/relationships/slideLayout" Target="../slideLayouts/slideLayout6.xml"/><Relationship Id="rId1" Type="http://schemas.openxmlformats.org/officeDocument/2006/relationships/video" Target="https://www.youtube.com/embed/jWoCXLuTIkI?feature=oembed" TargetMode="External"/><Relationship Id="rId5" Type="http://schemas.openxmlformats.org/officeDocument/2006/relationships/image" Target="../media/image163.jpeg"/><Relationship Id="rId4" Type="http://schemas.openxmlformats.org/officeDocument/2006/relationships/hyperlink" Target="https://www.climate-lab-book.ac.uk/spirals/"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hyperlink" Target="https://svs.gsfc.nasa.gov/4891" TargetMode="Externa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hyperlink" Target="https://svs.gsfc.nasa.gov/4891" TargetMode="External"/><Relationship Id="rId2" Type="http://schemas.openxmlformats.org/officeDocument/2006/relationships/image" Target="../media/image166.jp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datavis.ca/gallery" TargetMode="External"/><Relationship Id="rId13" Type="http://schemas.openxmlformats.org/officeDocument/2006/relationships/hyperlink" Target="http://www.visualcomplexity.com/vc/blog/" TargetMode="External"/><Relationship Id="rId3" Type="http://schemas.openxmlformats.org/officeDocument/2006/relationships/image" Target="../media/image42.png"/><Relationship Id="rId7" Type="http://schemas.openxmlformats.org/officeDocument/2006/relationships/hyperlink" Target="http://datavis.ca/milestones" TargetMode="External"/><Relationship Id="rId12"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hyperlink" Target="http://datavis.ca/" TargetMode="External"/><Relationship Id="rId11" Type="http://schemas.openxmlformats.org/officeDocument/2006/relationships/hyperlink" Target="http://visiphilia.org/" TargetMode="External"/><Relationship Id="rId5" Type="http://schemas.openxmlformats.org/officeDocument/2006/relationships/image" Target="../media/image44.png"/><Relationship Id="rId10" Type="http://schemas.openxmlformats.org/officeDocument/2006/relationships/hyperlink" Target="http://flowingdata.com/" TargetMode="External"/><Relationship Id="rId4" Type="http://schemas.openxmlformats.org/officeDocument/2006/relationships/image" Target="../media/image43.png"/><Relationship Id="rId9" Type="http://schemas.openxmlformats.org/officeDocument/2006/relationships/hyperlink" Target="http://junkcharts.typepad.com/" TargetMode="External"/><Relationship Id="rId14" Type="http://schemas.openxmlformats.org/officeDocument/2006/relationships/image" Target="../media/image46.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hyperlink" Target="http://infowetrust.com/" TargetMode="External"/><Relationship Id="rId3" Type="http://schemas.openxmlformats.org/officeDocument/2006/relationships/image" Target="../media/image48.png"/><Relationship Id="rId7" Type="http://schemas.openxmlformats.org/officeDocument/2006/relationships/hyperlink" Target="https://www.informationisbeautifulawards.com/" TargetMode="External"/><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hyperlink" Target="http://datastori.es/" TargetMode="Externa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hyperlink" Target="https://www.r-blogger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simplypsychology.org/perception-theories.html"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1.jpg"/><Relationship Id="rId11" Type="http://schemas.openxmlformats.org/officeDocument/2006/relationships/image" Target="../media/image16.jpe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raphics.reuters.com/ENVIRONMENT-PLASTIC/0100B275155/index.html" TargetMode="External"/><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graphics.wsj.com/infectious-diseases-and-vaccin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medium.com/two-n/visualizing-wapos-police-shooting-dataset-3792593f6be"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theirnames.org/" TargetMode="External"/><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xkcd.com/523/" TargetMode="Externa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45/3025453.3025912" TargetMode="External"/><Relationship Id="rId2" Type="http://schemas.openxmlformats.org/officeDocument/2006/relationships/image" Target="../media/image88.gif"/><Relationship Id="rId1" Type="http://schemas.openxmlformats.org/officeDocument/2006/relationships/slideLayout" Target="../slideLayouts/slideLayout6.xml"/><Relationship Id="rId4" Type="http://schemas.openxmlformats.org/officeDocument/2006/relationships/hyperlink" Target="https://youtu.be/It4UA75z_KQ"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hyperlink" Target="https://fsolt.org/dotwhiske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iscourse.holoviz.org/t/add-sparkline-formatters-to-tabulator/3197" TargetMode="External"/><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dataremixed.com/2016/01/optimize-or-satisfice-in-dataviz/"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doi.org/10.1177/15291006211051956"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177/15291006211051956" TargetMode="External"/><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doi:10.1016/S0167-9473(02)00290-6"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www.datavis.ca/papers/Corrgrams.pdf" TargetMode="External"/><Relationship Id="rId2" Type="http://schemas.openxmlformats.org/officeDocument/2006/relationships/image" Target="../media/image113.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zULkqbE0iW-43qHEQxH9pUvw3mzdY5EAvdUb8WrdKh4/edit?usp=sharing" TargetMode="External"/><Relationship Id="rId2" Type="http://schemas.openxmlformats.org/officeDocument/2006/relationships/hyperlink" Target="https://friendly.github.io/6135/"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23.jfif"/><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bit.ly/47DwnKU" TargetMode="External"/><Relationship Id="rId2" Type="http://schemas.openxmlformats.org/officeDocument/2006/relationships/image" Target="../media/image126.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www.politifact.com/truth-o-meter/statements/2015/oct/01/jason-chaffetz/chart-shown-planned-parenthood-hearing-misleading-/" TargetMode="External"/><Relationship Id="rId2" Type="http://schemas.openxmlformats.org/officeDocument/2006/relationships/image" Target="../media/image132.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ape.inf.usi.ch/quick-reference/ggplot2/" TargetMode="External"/><Relationship Id="rId13" Type="http://schemas.openxmlformats.org/officeDocument/2006/relationships/image" Target="../media/image32.png"/><Relationship Id="rId3" Type="http://schemas.openxmlformats.org/officeDocument/2006/relationships/image" Target="../media/image28.jpeg"/><Relationship Id="rId7" Type="http://schemas.openxmlformats.org/officeDocument/2006/relationships/hyperlink" Target="http://ggplot2.org/book/" TargetMode="External"/><Relationship Id="rId12" Type="http://schemas.openxmlformats.org/officeDocument/2006/relationships/image" Target="../media/image31.png"/><Relationship Id="rId2" Type="http://schemas.openxmlformats.org/officeDocument/2006/relationships/hyperlink" Target="http://ccom.unh.edu/vislab/VisCourse/index.html" TargetMode="External"/><Relationship Id="rId1" Type="http://schemas.openxmlformats.org/officeDocument/2006/relationships/slideLayout" Target="../slideLayouts/slideLayout6.xml"/><Relationship Id="rId6" Type="http://schemas.openxmlformats.org/officeDocument/2006/relationships/image" Target="../media/image30.jpeg"/><Relationship Id="rId11" Type="http://schemas.openxmlformats.org/officeDocument/2006/relationships/hyperlink" Target="https://wilkelab.org/SDS375/" TargetMode="External"/><Relationship Id="rId5" Type="http://schemas.openxmlformats.org/officeDocument/2006/relationships/image" Target="../media/image29.png"/><Relationship Id="rId10" Type="http://schemas.openxmlformats.org/officeDocument/2006/relationships/hyperlink" Target="https://clauswilke.com/dataviz/" TargetMode="External"/><Relationship Id="rId4" Type="http://schemas.openxmlformats.org/officeDocument/2006/relationships/hyperlink" Target="http://www.thefunctionalart.com/" TargetMode="External"/><Relationship Id="rId9" Type="http://schemas.openxmlformats.org/officeDocument/2006/relationships/hyperlink" Target="http://docs.ggplot2.org/current/"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s://bsky.app/profile/peck.phd/post/3leg445f6ck2x" TargetMode="External"/><Relationship Id="rId2" Type="http://schemas.openxmlformats.org/officeDocument/2006/relationships/image" Target="../media/image135.jp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39.jfi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twitter.com/TheEditorDiary/status/1742939764003893567/photo/1" TargetMode="External"/><Relationship Id="rId2" Type="http://schemas.openxmlformats.org/officeDocument/2006/relationships/image" Target="../media/image140.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www.youtube.com/live/YcuxbYUW8R8?si=3M859wkuy1uQOKP9&amp;t=4411"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s://munkschool.utoronto.ca/imfg/" TargetMode="External"/><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www.cs.ubc.ca/~tmm/vadbook/" TargetMode="External"/><Relationship Id="rId7" Type="http://schemas.openxmlformats.org/officeDocument/2006/relationships/image" Target="../media/image35.jpe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hyperlink" Target="http://socvis.co/" TargetMode="External"/><Relationship Id="rId5" Type="http://schemas.openxmlformats.org/officeDocument/2006/relationships/hyperlink" Target="http://www.visualcomplexity.com/vc/blog/" TargetMode="External"/><Relationship Id="rId10" Type="http://schemas.openxmlformats.org/officeDocument/2006/relationships/image" Target="../media/image32.png"/><Relationship Id="rId4" Type="http://schemas.openxmlformats.org/officeDocument/2006/relationships/image" Target="../media/image34.jpg"/><Relationship Id="rId9" Type="http://schemas.openxmlformats.org/officeDocument/2006/relationships/hyperlink" Target="https://github.com/antonr4/GmooGkodes"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www.cia.gov/library/center-for-the-study-of-intelligence/csi-publications/books-and-monographs/psychology-of-intelligence-analysis/fig18.gif/image.gif" TargetMode="External"/><Relationship Id="rId2" Type="http://schemas.openxmlformats.org/officeDocument/2006/relationships/image" Target="../media/image144.gi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zonination/perceptions" TargetMode="External"/><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www.frontiersin.org/articles/10.3389/neuro.09.031.2009/full" TargetMode="External"/><Relationship Id="rId2" Type="http://schemas.openxmlformats.org/officeDocument/2006/relationships/image" Target="../media/image148.jp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0.png"/><Relationship Id="rId2"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hyperlink" Target="https://www.youtube.com/watch?v=8ZUoYGAI5i0" TargetMode="External"/><Relationship Id="rId2" Type="http://schemas.openxmlformats.org/officeDocument/2006/relationships/image" Target="../media/image156.jpg"/><Relationship Id="rId1" Type="http://schemas.openxmlformats.org/officeDocument/2006/relationships/slideLayout" Target="../slideLayouts/slideLayout6.xml"/><Relationship Id="rId4" Type="http://schemas.openxmlformats.org/officeDocument/2006/relationships/hyperlink" Target="http://www.imdb.com/title/tt0497116/"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en.wikipedia.org/wiki/Intergovernmental_Panel_on_Climate_Change" TargetMode="External"/><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s://en.wikipedia.org/wiki/Hockey_stick_controversy" TargetMode="External"/><Relationship Id="rId2" Type="http://schemas.openxmlformats.org/officeDocument/2006/relationships/image" Target="../media/image158.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43200"/>
            <a:ext cx="7772400" cy="1470025"/>
          </a:xfrm>
        </p:spPr>
        <p:txBody>
          <a:bodyPr/>
          <a:lstStyle/>
          <a:p>
            <a:r>
              <a:rPr lang="en-US" dirty="0"/>
              <a:t>Psychology of Data Visualization:</a:t>
            </a:r>
            <a:br>
              <a:rPr lang="en-US" dirty="0"/>
            </a:br>
            <a:r>
              <a:rPr lang="en-US" dirty="0"/>
              <a:t>Course Overview</a:t>
            </a:r>
          </a:p>
        </p:txBody>
      </p:sp>
      <p:sp>
        <p:nvSpPr>
          <p:cNvPr id="3" name="Subtitle 2"/>
          <p:cNvSpPr>
            <a:spLocks noGrp="1"/>
          </p:cNvSpPr>
          <p:nvPr>
            <p:ph type="subTitle" idx="1"/>
          </p:nvPr>
        </p:nvSpPr>
        <p:spPr>
          <a:xfrm>
            <a:off x="1447800" y="4404278"/>
            <a:ext cx="6400800" cy="1778860"/>
          </a:xfrm>
        </p:spPr>
        <p:txBody>
          <a:bodyPr>
            <a:normAutofit fontScale="92500" lnSpcReduction="20000"/>
          </a:bodyPr>
          <a:lstStyle/>
          <a:p>
            <a:r>
              <a:rPr lang="en-US" dirty="0"/>
              <a:t>Michael Friendly</a:t>
            </a:r>
          </a:p>
          <a:p>
            <a:r>
              <a:rPr lang="en-US" dirty="0"/>
              <a:t>Psych 6135</a:t>
            </a:r>
          </a:p>
          <a:p>
            <a:endParaRPr lang="en-US" dirty="0"/>
          </a:p>
          <a:p>
            <a:r>
              <a:rPr lang="en-US" sz="2200" dirty="0">
                <a:solidFill>
                  <a:prstClr val="black">
                    <a:tint val="75000"/>
                  </a:prstClr>
                </a:solidFill>
                <a:hlinkClick r:id="rId2"/>
              </a:rPr>
              <a:t>https://friendly.github.io/6135</a:t>
            </a:r>
            <a:r>
              <a:rPr lang="en-US" sz="2200" dirty="0">
                <a:solidFill>
                  <a:prstClr val="black">
                    <a:tint val="75000"/>
                  </a:prstClr>
                </a:solidFill>
              </a:rPr>
              <a:t>        @datavisFriendly </a:t>
            </a:r>
          </a:p>
          <a:p>
            <a:pPr lvl="0">
              <a:spcBef>
                <a:spcPts val="0"/>
              </a:spcBef>
            </a:pPr>
            <a:endParaRPr lang="en-US" sz="2200" dirty="0">
              <a:solidFill>
                <a:prstClr val="black">
                  <a:tint val="75000"/>
                </a:prstClr>
              </a:solidFill>
            </a:endParaRPr>
          </a:p>
          <a:p>
            <a:pPr>
              <a:spcBef>
                <a:spcPts val="0"/>
              </a:spcBef>
            </a:pPr>
            <a:endParaRPr lang="en-US" dirty="0"/>
          </a:p>
        </p:txBody>
      </p:sp>
      <p:pic>
        <p:nvPicPr>
          <p:cNvPr id="5" name="Picture 2" descr="C:\Dropbox\Twitter\twitte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9072" y="5782457"/>
            <a:ext cx="359569" cy="2928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65" y="207552"/>
            <a:ext cx="2470000" cy="231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54600"/>
            <a:ext cx="1879429" cy="2221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75647"/>
            <a:ext cx="2278095" cy="2179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DB72D74B-CB7F-634B-6567-FAAE52D6903A}"/>
              </a:ext>
            </a:extLst>
          </p:cNvPr>
          <p:cNvPicPr>
            <a:picLocks noChangeAspect="1"/>
          </p:cNvPicPr>
          <p:nvPr/>
        </p:nvPicPr>
        <p:blipFill>
          <a:blip r:embed="rId7"/>
          <a:stretch>
            <a:fillRect/>
          </a:stretch>
        </p:blipFill>
        <p:spPr>
          <a:xfrm>
            <a:off x="1415143" y="5713571"/>
            <a:ext cx="365760" cy="365760"/>
          </a:xfrm>
          <a:prstGeom prst="rect">
            <a:avLst/>
          </a:prstGeom>
        </p:spPr>
      </p:pic>
      <p:pic>
        <p:nvPicPr>
          <p:cNvPr id="7" name="Picture 6" descr="A blue butterfly on a black background&#10;&#10;Description automatically generated">
            <a:extLst>
              <a:ext uri="{FF2B5EF4-FFF2-40B4-BE49-F238E27FC236}">
                <a16:creationId xmlns:a16="http://schemas.microsoft.com/office/drawing/2014/main" id="{4F4805A7-DD81-BBC4-D0FD-4860DD20E8B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9147" y="5769904"/>
            <a:ext cx="360000" cy="318000"/>
          </a:xfrm>
          <a:prstGeom prst="rect">
            <a:avLst/>
          </a:prstGeom>
        </p:spPr>
      </p:pic>
      <p:pic>
        <p:nvPicPr>
          <p:cNvPr id="10" name="Picture 9" descr="A hexagon with a head and icons&#10;&#10;Description automatically generated">
            <a:extLst>
              <a:ext uri="{FF2B5EF4-FFF2-40B4-BE49-F238E27FC236}">
                <a16:creationId xmlns:a16="http://schemas.microsoft.com/office/drawing/2014/main" id="{315DA142-3EC8-F581-FA13-DF89D714B8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703" y="4221812"/>
            <a:ext cx="1072921" cy="1234800"/>
          </a:xfrm>
          <a:prstGeom prst="rect">
            <a:avLst/>
          </a:prstGeom>
        </p:spPr>
      </p:pic>
      <p:pic>
        <p:nvPicPr>
          <p:cNvPr id="11" name="Picture 10" descr="A hexagon with a head and icons&#10;&#10;Description automatically generated">
            <a:extLst>
              <a:ext uri="{FF2B5EF4-FFF2-40B4-BE49-F238E27FC236}">
                <a16:creationId xmlns:a16="http://schemas.microsoft.com/office/drawing/2014/main" id="{E3B2F7E1-0E29-FDB7-3E59-F109D016B2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2160" y="4221812"/>
            <a:ext cx="1072921" cy="1234800"/>
          </a:xfrm>
          <a:prstGeom prst="rect">
            <a:avLst/>
          </a:prstGeom>
        </p:spPr>
      </p:pic>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Tufte </a:t>
            </a:r>
            <a:r>
              <a:rPr lang="en-US" dirty="0" err="1"/>
              <a:t>Stufte</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6000"/>
            <a:ext cx="1808788" cy="2286000"/>
          </a:xfrm>
          <a:prstGeom prst="rect">
            <a:avLst/>
          </a:prstGeom>
        </p:spPr>
      </p:pic>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8722" y="2295001"/>
            <a:ext cx="1803722" cy="2286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5178" y="2300594"/>
            <a:ext cx="1817688" cy="2286000"/>
          </a:xfrm>
          <a:prstGeom prst="rect">
            <a:avLst/>
          </a:prstGeom>
        </p:spPr>
      </p:pic>
      <p:pic>
        <p:nvPicPr>
          <p:cNvPr id="7" name="Picture 6">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0" y="2300594"/>
            <a:ext cx="1891665" cy="2286000"/>
          </a:xfrm>
          <a:prstGeom prst="rect">
            <a:avLst/>
          </a:prstGeom>
        </p:spPr>
      </p:pic>
      <p:sp>
        <p:nvSpPr>
          <p:cNvPr id="8" name="TextBox 7"/>
          <p:cNvSpPr txBox="1"/>
          <p:nvPr/>
        </p:nvSpPr>
        <p:spPr>
          <a:xfrm>
            <a:off x="457200" y="1219200"/>
            <a:ext cx="8229600" cy="646331"/>
          </a:xfrm>
          <a:prstGeom prst="rect">
            <a:avLst/>
          </a:prstGeom>
          <a:noFill/>
        </p:spPr>
        <p:txBody>
          <a:bodyPr wrap="square" rtlCol="0">
            <a:spAutoFit/>
          </a:bodyPr>
          <a:lstStyle/>
          <a:p>
            <a:r>
              <a:rPr lang="en-US" dirty="0"/>
              <a:t>Four books by Edward Tufte largely defined the landscape for data visualization and information design</a:t>
            </a:r>
          </a:p>
        </p:txBody>
      </p:sp>
      <p:sp>
        <p:nvSpPr>
          <p:cNvPr id="9" name="TextBox 8"/>
          <p:cNvSpPr txBox="1"/>
          <p:nvPr/>
        </p:nvSpPr>
        <p:spPr>
          <a:xfrm>
            <a:off x="457199" y="4800600"/>
            <a:ext cx="4953001" cy="1477328"/>
          </a:xfrm>
          <a:prstGeom prst="rect">
            <a:avLst/>
          </a:prstGeom>
          <a:noFill/>
        </p:spPr>
        <p:txBody>
          <a:bodyPr wrap="square" rtlCol="0">
            <a:spAutoFit/>
          </a:bodyPr>
          <a:lstStyle/>
          <a:p>
            <a:r>
              <a:rPr lang="en-US" dirty="0"/>
              <a:t>Concepts introduced:</a:t>
            </a:r>
          </a:p>
          <a:p>
            <a:pPr marL="285750" indent="-285750">
              <a:buFont typeface="Arial" panose="020B0604020202020204" pitchFamily="34" charset="0"/>
              <a:buChar char="•"/>
            </a:pPr>
            <a:r>
              <a:rPr lang="en-US" dirty="0"/>
              <a:t>chart junk, </a:t>
            </a:r>
          </a:p>
          <a:p>
            <a:pPr marL="285750" indent="-285750">
              <a:buFont typeface="Arial" panose="020B0604020202020204" pitchFamily="34" charset="0"/>
              <a:buChar char="•"/>
            </a:pPr>
            <a:r>
              <a:rPr lang="en-US" dirty="0"/>
              <a:t>data-ink ratio, </a:t>
            </a:r>
          </a:p>
          <a:p>
            <a:pPr marL="285750" indent="-285750">
              <a:buFont typeface="Arial" panose="020B0604020202020204" pitchFamily="34" charset="0"/>
              <a:buChar char="•"/>
            </a:pPr>
            <a:r>
              <a:rPr lang="en-US" dirty="0"/>
              <a:t>small multiples, </a:t>
            </a:r>
          </a:p>
          <a:p>
            <a:pPr marL="285750" indent="-285750">
              <a:buFont typeface="Arial" panose="020B0604020202020204" pitchFamily="34" charset="0"/>
              <a:buChar char="•"/>
            </a:pPr>
            <a:r>
              <a:rPr lang="en-US" dirty="0"/>
              <a:t>substance takes precedence over visual design</a:t>
            </a:r>
          </a:p>
        </p:txBody>
      </p:sp>
      <p:sp>
        <p:nvSpPr>
          <p:cNvPr id="10" name="TextBox 9"/>
          <p:cNvSpPr txBox="1"/>
          <p:nvPr/>
        </p:nvSpPr>
        <p:spPr>
          <a:xfrm>
            <a:off x="6553200" y="4876799"/>
            <a:ext cx="2133600" cy="461665"/>
          </a:xfrm>
          <a:prstGeom prst="rect">
            <a:avLst/>
          </a:prstGeom>
          <a:noFill/>
        </p:spPr>
        <p:txBody>
          <a:bodyPr wrap="square" rtlCol="0">
            <a:spAutoFit/>
          </a:bodyPr>
          <a:lstStyle/>
          <a:p>
            <a:r>
              <a:rPr lang="en-US" sz="1200" dirty="0"/>
              <a:t>Web site: </a:t>
            </a:r>
            <a:r>
              <a:rPr lang="en-US" sz="1200" dirty="0">
                <a:hlinkClick r:id="rId8"/>
              </a:rPr>
              <a:t>https://www.edwardtufte.com</a:t>
            </a:r>
            <a:r>
              <a:rPr lang="en-US" sz="1200" dirty="0"/>
              <a:t> </a:t>
            </a:r>
          </a:p>
        </p:txBody>
      </p:sp>
      <p:pic>
        <p:nvPicPr>
          <p:cNvPr id="11" name="Picture 10" descr="A blue and orange book with a person reading&#10;&#10;Description automatically generated">
            <a:extLst>
              <a:ext uri="{FF2B5EF4-FFF2-40B4-BE49-F238E27FC236}">
                <a16:creationId xmlns:a16="http://schemas.microsoft.com/office/drawing/2014/main" id="{A5880F60-B121-BDF6-D6E4-7F498D3B63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96671" y="271881"/>
            <a:ext cx="718719" cy="718719"/>
          </a:xfrm>
          <a:prstGeom prst="rect">
            <a:avLst/>
          </a:prstGeom>
        </p:spPr>
      </p:pic>
    </p:spTree>
    <p:extLst>
      <p:ext uri="{BB962C8B-B14F-4D97-AF65-F5344CB8AC3E}">
        <p14:creationId xmlns:p14="http://schemas.microsoft.com/office/powerpoint/2010/main" val="27294510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Denying climate change</a:t>
            </a:r>
          </a:p>
        </p:txBody>
      </p:sp>
      <p:sp>
        <p:nvSpPr>
          <p:cNvPr id="3" name="Slide Number Placeholder 2"/>
          <p:cNvSpPr>
            <a:spLocks noGrp="1"/>
          </p:cNvSpPr>
          <p:nvPr>
            <p:ph type="sldNum" sz="quarter" idx="12"/>
          </p:nvPr>
        </p:nvSpPr>
        <p:spPr/>
        <p:txBody>
          <a:bodyPr/>
          <a:lstStyle/>
          <a:p>
            <a:fld id="{621225AB-15B9-4C79-A121-04D1DC7E2307}" type="slidenum">
              <a:rPr lang="en-US" smtClean="0"/>
              <a:t>100</a:t>
            </a:fld>
            <a:endParaRPr lang="en-US"/>
          </a:p>
        </p:txBody>
      </p:sp>
      <p:pic>
        <p:nvPicPr>
          <p:cNvPr id="1026" name="Picture 2" descr="C:\Dropbox\Documents\Presentations\Fields2015\images\global-temperature-histo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2362200"/>
            <a:ext cx="5715000" cy="41262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1143000"/>
            <a:ext cx="8153400" cy="954107"/>
          </a:xfrm>
          <a:prstGeom prst="rect">
            <a:avLst/>
          </a:prstGeom>
          <a:noFill/>
        </p:spPr>
        <p:txBody>
          <a:bodyPr wrap="square" rtlCol="0">
            <a:spAutoFit/>
          </a:bodyPr>
          <a:lstStyle/>
          <a:p>
            <a:r>
              <a:rPr lang="en-US" dirty="0"/>
              <a:t>Taking a longer view, and adding a lot of extraneous historical details, climate sceptics were easily able to mount alternative explanations: </a:t>
            </a:r>
          </a:p>
          <a:p>
            <a:pPr algn="ctr"/>
            <a:r>
              <a:rPr lang="en-US" sz="2000" dirty="0"/>
              <a:t>Solar radiation &amp; volcanoes </a:t>
            </a:r>
          </a:p>
        </p:txBody>
      </p:sp>
      <p:sp>
        <p:nvSpPr>
          <p:cNvPr id="5" name="TextBox 4">
            <a:extLst>
              <a:ext uri="{FF2B5EF4-FFF2-40B4-BE49-F238E27FC236}">
                <a16:creationId xmlns:a16="http://schemas.microsoft.com/office/drawing/2014/main" id="{A1354420-E7EB-4189-AF89-34C691E67EAD}"/>
              </a:ext>
            </a:extLst>
          </p:cNvPr>
          <p:cNvSpPr txBox="1"/>
          <p:nvPr/>
        </p:nvSpPr>
        <p:spPr>
          <a:xfrm>
            <a:off x="533400" y="2514600"/>
            <a:ext cx="2336800" cy="2400657"/>
          </a:xfrm>
          <a:prstGeom prst="rect">
            <a:avLst/>
          </a:prstGeom>
          <a:noFill/>
        </p:spPr>
        <p:txBody>
          <a:bodyPr wrap="square" rtlCol="0">
            <a:spAutoFit/>
          </a:bodyPr>
          <a:lstStyle/>
          <a:p>
            <a:r>
              <a:rPr lang="en-US" sz="2000" dirty="0"/>
              <a:t>How to mislead:</a:t>
            </a:r>
          </a:p>
          <a:p>
            <a:endParaRPr lang="en-US" dirty="0"/>
          </a:p>
          <a:p>
            <a:pPr marL="285750" indent="-285750">
              <a:buFont typeface="Arial" panose="020B0604020202020204" pitchFamily="34" charset="0"/>
              <a:buChar char="•"/>
            </a:pPr>
            <a:r>
              <a:rPr lang="en-US" sz="1600" dirty="0"/>
              <a:t>Show no temp. scale</a:t>
            </a:r>
          </a:p>
          <a:p>
            <a:pPr marL="285750" indent="-285750">
              <a:buFont typeface="Arial" panose="020B0604020202020204" pitchFamily="34" charset="0"/>
              <a:buChar char="•"/>
            </a:pPr>
            <a:r>
              <a:rPr lang="en-US" sz="1600" dirty="0"/>
              <a:t>Draw smoothed curve</a:t>
            </a:r>
          </a:p>
          <a:p>
            <a:pPr marL="285750" indent="-285750">
              <a:buFont typeface="Arial" panose="020B0604020202020204" pitchFamily="34" charset="0"/>
              <a:buChar char="•"/>
            </a:pPr>
            <a:r>
              <a:rPr lang="en-US" sz="1600" dirty="0"/>
              <a:t>Suggest that all is due to “swings” in temp.</a:t>
            </a:r>
          </a:p>
          <a:p>
            <a:pPr marL="285750" indent="-285750">
              <a:buFont typeface="Arial" panose="020B0604020202020204" pitchFamily="34" charset="0"/>
              <a:buChar char="•"/>
            </a:pPr>
            <a:r>
              <a:rPr lang="en-US" sz="1600" dirty="0"/>
              <a:t>Compress recent history into the end of the time scale</a:t>
            </a:r>
          </a:p>
        </p:txBody>
      </p:sp>
    </p:spTree>
    <p:extLst>
      <p:ext uri="{BB962C8B-B14F-4D97-AF65-F5344CB8AC3E}">
        <p14:creationId xmlns:p14="http://schemas.microsoft.com/office/powerpoint/2010/main" val="378313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Time scale</a:t>
            </a:r>
          </a:p>
        </p:txBody>
      </p:sp>
      <p:sp>
        <p:nvSpPr>
          <p:cNvPr id="3" name="Slide Number Placeholder 2"/>
          <p:cNvSpPr>
            <a:spLocks noGrp="1"/>
          </p:cNvSpPr>
          <p:nvPr>
            <p:ph type="sldNum" sz="quarter" idx="12"/>
          </p:nvPr>
        </p:nvSpPr>
        <p:spPr/>
        <p:txBody>
          <a:bodyPr/>
          <a:lstStyle/>
          <a:p>
            <a:fld id="{621225AB-15B9-4C79-A121-04D1DC7E2307}" type="slidenum">
              <a:rPr lang="en-US" smtClean="0"/>
              <a:t>101</a:t>
            </a:fld>
            <a:endParaRPr lang="en-US"/>
          </a:p>
        </p:txBody>
      </p:sp>
      <p:pic>
        <p:nvPicPr>
          <p:cNvPr id="2050" name="Picture 2" descr="C:\Dropbox\Documents\Presentations\Fields2015\images\global-tempera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194" y="2438400"/>
            <a:ext cx="5002530" cy="3838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95400"/>
            <a:ext cx="8229600" cy="646331"/>
          </a:xfrm>
          <a:prstGeom prst="rect">
            <a:avLst/>
          </a:prstGeom>
          <a:noFill/>
        </p:spPr>
        <p:txBody>
          <a:bodyPr wrap="square" rtlCol="0">
            <a:spAutoFit/>
          </a:bodyPr>
          <a:lstStyle/>
          <a:p>
            <a:r>
              <a:rPr lang="en-US" dirty="0"/>
              <a:t>Perhaps one fault with the original graphs was trying to show noisy data, from many sources, over too wide a time span.</a:t>
            </a:r>
          </a:p>
        </p:txBody>
      </p:sp>
      <p:sp>
        <p:nvSpPr>
          <p:cNvPr id="5" name="TextBox 4">
            <a:extLst>
              <a:ext uri="{FF2B5EF4-FFF2-40B4-BE49-F238E27FC236}">
                <a16:creationId xmlns:a16="http://schemas.microsoft.com/office/drawing/2014/main" id="{16E48383-DC41-4046-B67E-CDE27356E5F7}"/>
              </a:ext>
            </a:extLst>
          </p:cNvPr>
          <p:cNvSpPr txBox="1"/>
          <p:nvPr/>
        </p:nvSpPr>
        <p:spPr>
          <a:xfrm>
            <a:off x="457200" y="2514600"/>
            <a:ext cx="2743200" cy="923330"/>
          </a:xfrm>
          <a:prstGeom prst="rect">
            <a:avLst/>
          </a:prstGeom>
          <a:noFill/>
        </p:spPr>
        <p:txBody>
          <a:bodyPr wrap="square" rtlCol="0">
            <a:spAutoFit/>
          </a:bodyPr>
          <a:lstStyle/>
          <a:p>
            <a:r>
              <a:rPr lang="en-US" dirty="0"/>
              <a:t>What could you do to make this graph even more convincing?</a:t>
            </a:r>
          </a:p>
        </p:txBody>
      </p:sp>
      <p:sp>
        <p:nvSpPr>
          <p:cNvPr id="6" name="TextBox 5">
            <a:extLst>
              <a:ext uri="{FF2B5EF4-FFF2-40B4-BE49-F238E27FC236}">
                <a16:creationId xmlns:a16="http://schemas.microsoft.com/office/drawing/2014/main" id="{8A04E698-A56E-4A92-8B14-4012FE245F64}"/>
              </a:ext>
            </a:extLst>
          </p:cNvPr>
          <p:cNvSpPr txBox="1"/>
          <p:nvPr/>
        </p:nvSpPr>
        <p:spPr>
          <a:xfrm>
            <a:off x="304800" y="3581400"/>
            <a:ext cx="289560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De-emphasize the annual data</a:t>
            </a:r>
          </a:p>
          <a:p>
            <a:pPr marL="285750" indent="-285750">
              <a:buFont typeface="Arial" panose="020B0604020202020204" pitchFamily="34" charset="0"/>
              <a:buChar char="•"/>
            </a:pPr>
            <a:r>
              <a:rPr lang="en-US" sz="1400" dirty="0"/>
              <a:t>Add an overall smooth curve</a:t>
            </a:r>
          </a:p>
        </p:txBody>
      </p:sp>
    </p:spTree>
    <p:extLst>
      <p:ext uri="{BB962C8B-B14F-4D97-AF65-F5344CB8AC3E}">
        <p14:creationId xmlns:p14="http://schemas.microsoft.com/office/powerpoint/2010/main" val="29546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Infographic</a:t>
            </a:r>
          </a:p>
        </p:txBody>
      </p:sp>
      <p:sp>
        <p:nvSpPr>
          <p:cNvPr id="3" name="Slide Number Placeholder 2"/>
          <p:cNvSpPr>
            <a:spLocks noGrp="1"/>
          </p:cNvSpPr>
          <p:nvPr>
            <p:ph type="sldNum" sz="quarter" idx="12"/>
          </p:nvPr>
        </p:nvSpPr>
        <p:spPr/>
        <p:txBody>
          <a:bodyPr/>
          <a:lstStyle/>
          <a:p>
            <a:fld id="{621225AB-15B9-4C79-A121-04D1DC7E2307}" type="slidenum">
              <a:rPr lang="en-US" smtClean="0"/>
              <a:t>102</a:t>
            </a:fld>
            <a:endParaRPr lang="en-US"/>
          </a:p>
        </p:txBody>
      </p:sp>
      <p:pic>
        <p:nvPicPr>
          <p:cNvPr id="3076" name="Picture 4" descr="C:\Dropbox\Documents\Presentations\Fields2015\images\Global-Warm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07812"/>
            <a:ext cx="6441691" cy="35833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38138" y="5977318"/>
            <a:ext cx="7010400" cy="276999"/>
          </a:xfrm>
          <a:prstGeom prst="rect">
            <a:avLst/>
          </a:prstGeom>
        </p:spPr>
        <p:txBody>
          <a:bodyPr wrap="square">
            <a:spAutoFit/>
          </a:bodyPr>
          <a:lstStyle/>
          <a:p>
            <a:r>
              <a:rPr lang="en-US" sz="1200" dirty="0"/>
              <a:t>Source: </a:t>
            </a:r>
            <a:r>
              <a:rPr lang="en-US" sz="1200" dirty="0">
                <a:hlinkClick r:id="rId3"/>
              </a:rPr>
              <a:t>http://www.politically-incorrect-humor.com/2010/03/positive-proof-of-global-warming</a:t>
            </a:r>
            <a:r>
              <a:rPr lang="en-US" sz="1200" dirty="0"/>
              <a:t> </a:t>
            </a:r>
          </a:p>
        </p:txBody>
      </p:sp>
      <p:sp>
        <p:nvSpPr>
          <p:cNvPr id="5" name="TextBox 4"/>
          <p:cNvSpPr txBox="1"/>
          <p:nvPr/>
        </p:nvSpPr>
        <p:spPr>
          <a:xfrm>
            <a:off x="533400" y="1295400"/>
            <a:ext cx="8153400" cy="646331"/>
          </a:xfrm>
          <a:prstGeom prst="rect">
            <a:avLst/>
          </a:prstGeom>
          <a:noFill/>
        </p:spPr>
        <p:txBody>
          <a:bodyPr wrap="square" rtlCol="0">
            <a:spAutoFit/>
          </a:bodyPr>
          <a:lstStyle/>
          <a:p>
            <a:r>
              <a:rPr lang="en-US" dirty="0"/>
              <a:t>A politically-incorrect graphic shows very clearly the effect of global warming on panty size</a:t>
            </a:r>
          </a:p>
        </p:txBody>
      </p:sp>
    </p:spTree>
    <p:extLst>
      <p:ext uri="{BB962C8B-B14F-4D97-AF65-F5344CB8AC3E}">
        <p14:creationId xmlns:p14="http://schemas.microsoft.com/office/powerpoint/2010/main" val="34256843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other explanations</a:t>
            </a:r>
          </a:p>
        </p:txBody>
      </p:sp>
      <p:sp>
        <p:nvSpPr>
          <p:cNvPr id="3" name="Slide Number Placeholder 2"/>
          <p:cNvSpPr>
            <a:spLocks noGrp="1"/>
          </p:cNvSpPr>
          <p:nvPr>
            <p:ph type="sldNum" sz="quarter" idx="12"/>
          </p:nvPr>
        </p:nvSpPr>
        <p:spPr/>
        <p:txBody>
          <a:bodyPr/>
          <a:lstStyle/>
          <a:p>
            <a:fld id="{621225AB-15B9-4C79-A121-04D1DC7E2307}" type="slidenum">
              <a:rPr lang="en-US" smtClean="0"/>
              <a:t>103</a:t>
            </a:fld>
            <a:endParaRPr lang="en-US" dirty="0"/>
          </a:p>
        </p:txBody>
      </p:sp>
      <p:pic>
        <p:nvPicPr>
          <p:cNvPr id="4098" name="Picture 2" descr="C:\Dropbox\Documents\Presentations\Fields2015\images\temperature-pira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362200"/>
            <a:ext cx="5334000" cy="38204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95400"/>
            <a:ext cx="8229600" cy="954107"/>
          </a:xfrm>
          <a:prstGeom prst="rect">
            <a:avLst/>
          </a:prstGeom>
          <a:noFill/>
        </p:spPr>
        <p:txBody>
          <a:bodyPr wrap="square" rtlCol="0">
            <a:spAutoFit/>
          </a:bodyPr>
          <a:lstStyle/>
          <a:p>
            <a:r>
              <a:rPr lang="en-US" sz="2000" dirty="0"/>
              <a:t>This infographic attempts to relate global warming to the decrease in pirates</a:t>
            </a:r>
          </a:p>
          <a:p>
            <a:endParaRPr lang="en-US" dirty="0"/>
          </a:p>
          <a:p>
            <a:r>
              <a:rPr lang="en-US" dirty="0"/>
              <a:t>Aside from the substance, how many things are wrong about this graphic?</a:t>
            </a:r>
          </a:p>
        </p:txBody>
      </p:sp>
      <p:sp>
        <p:nvSpPr>
          <p:cNvPr id="5" name="Rectangle 4"/>
          <p:cNvSpPr/>
          <p:nvPr/>
        </p:nvSpPr>
        <p:spPr>
          <a:xfrm>
            <a:off x="533400" y="6248400"/>
            <a:ext cx="7848600" cy="261610"/>
          </a:xfrm>
          <a:prstGeom prst="rect">
            <a:avLst/>
          </a:prstGeom>
        </p:spPr>
        <p:txBody>
          <a:bodyPr wrap="square">
            <a:spAutoFit/>
          </a:bodyPr>
          <a:lstStyle/>
          <a:p>
            <a:r>
              <a:rPr lang="en-US" sz="1100" dirty="0"/>
              <a:t>Source: </a:t>
            </a:r>
            <a:r>
              <a:rPr lang="en-US" sz="1100" dirty="0">
                <a:hlinkClick r:id="rId3"/>
              </a:rPr>
              <a:t>http://www.forbes.com/sites/erikaandersen/2012/03/23/true-fact-the-lack-of-pirates-is-causing-global-warming</a:t>
            </a:r>
            <a:r>
              <a:rPr lang="en-US" sz="1100" dirty="0"/>
              <a:t> </a:t>
            </a:r>
          </a:p>
        </p:txBody>
      </p:sp>
      <p:sp>
        <p:nvSpPr>
          <p:cNvPr id="6" name="TextBox 5"/>
          <p:cNvSpPr txBox="1"/>
          <p:nvPr/>
        </p:nvSpPr>
        <p:spPr>
          <a:xfrm>
            <a:off x="533400" y="2376881"/>
            <a:ext cx="2514600" cy="2031325"/>
          </a:xfrm>
          <a:prstGeom prst="rect">
            <a:avLst/>
          </a:prstGeom>
          <a:noFill/>
        </p:spPr>
        <p:txBody>
          <a:bodyPr wrap="square" rtlCol="0">
            <a:spAutoFit/>
          </a:bodyPr>
          <a:lstStyle/>
          <a:p>
            <a:r>
              <a:rPr lang="en-US" b="1" dirty="0"/>
              <a:t>Simple explanation</a:t>
            </a:r>
            <a:r>
              <a:rPr lang="en-US" dirty="0"/>
              <a:t>:</a:t>
            </a:r>
          </a:p>
          <a:p>
            <a:r>
              <a:rPr lang="en-US" dirty="0">
                <a:solidFill>
                  <a:srgbClr val="FF0000"/>
                </a:solidFill>
              </a:rPr>
              <a:t>Lack of pirates causes</a:t>
            </a:r>
          </a:p>
          <a:p>
            <a:r>
              <a:rPr lang="en-US" dirty="0">
                <a:solidFill>
                  <a:srgbClr val="FF0000"/>
                </a:solidFill>
              </a:rPr>
              <a:t>global warming!</a:t>
            </a:r>
          </a:p>
          <a:p>
            <a:endParaRPr lang="en-US" dirty="0"/>
          </a:p>
          <a:p>
            <a:r>
              <a:rPr lang="en-US" b="1" dirty="0"/>
              <a:t>Conclusion</a:t>
            </a:r>
            <a:r>
              <a:rPr lang="en-US" dirty="0"/>
              <a:t>:</a:t>
            </a:r>
          </a:p>
          <a:p>
            <a:r>
              <a:rPr lang="en-US" dirty="0">
                <a:solidFill>
                  <a:srgbClr val="FF0000"/>
                </a:solidFill>
              </a:rPr>
              <a:t>To stop global warming, become a pirate!</a:t>
            </a:r>
          </a:p>
        </p:txBody>
      </p:sp>
    </p:spTree>
    <p:extLst>
      <p:ext uri="{BB962C8B-B14F-4D97-AF65-F5344CB8AC3E}">
        <p14:creationId xmlns:p14="http://schemas.microsoft.com/office/powerpoint/2010/main" val="4687279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animation</a:t>
            </a:r>
          </a:p>
        </p:txBody>
      </p:sp>
      <p:sp>
        <p:nvSpPr>
          <p:cNvPr id="3" name="Slide Number Placeholder 2"/>
          <p:cNvSpPr>
            <a:spLocks noGrp="1"/>
          </p:cNvSpPr>
          <p:nvPr>
            <p:ph type="sldNum" sz="quarter" idx="12"/>
          </p:nvPr>
        </p:nvSpPr>
        <p:spPr/>
        <p:txBody>
          <a:bodyPr/>
          <a:lstStyle/>
          <a:p>
            <a:fld id="{621225AB-15B9-4C79-A121-04D1DC7E2307}" type="slidenum">
              <a:rPr lang="en-US" smtClean="0"/>
              <a:t>104</a:t>
            </a:fld>
            <a:endParaRPr lang="en-US"/>
          </a:p>
        </p:txBody>
      </p:sp>
      <p:sp>
        <p:nvSpPr>
          <p:cNvPr id="5" name="TextBox 4"/>
          <p:cNvSpPr txBox="1"/>
          <p:nvPr/>
        </p:nvSpPr>
        <p:spPr>
          <a:xfrm>
            <a:off x="685800" y="6169580"/>
            <a:ext cx="7010400" cy="584775"/>
          </a:xfrm>
          <a:prstGeom prst="rect">
            <a:avLst/>
          </a:prstGeom>
          <a:noFill/>
        </p:spPr>
        <p:txBody>
          <a:bodyPr wrap="square" rtlCol="0">
            <a:spAutoFit/>
          </a:bodyPr>
          <a:lstStyle/>
          <a:p>
            <a:r>
              <a:rPr lang="en-US" sz="1600" dirty="0"/>
              <a:t>Video: </a:t>
            </a:r>
            <a:r>
              <a:rPr lang="en-US" sz="1600" dirty="0">
                <a:hlinkClick r:id="rId3"/>
              </a:rPr>
              <a:t>https://www.youtube.com/watch?v=jWoCXLuTIkI</a:t>
            </a:r>
            <a:endParaRPr lang="en-US" sz="1600" dirty="0"/>
          </a:p>
          <a:p>
            <a:r>
              <a:rPr lang="en-US" sz="1600" dirty="0"/>
              <a:t>See also: </a:t>
            </a:r>
            <a:r>
              <a:rPr lang="en-US" sz="1600" dirty="0">
                <a:hlinkClick r:id="rId4"/>
              </a:rPr>
              <a:t>https://www.climate-lab-book.ac.uk/spirals/</a:t>
            </a:r>
            <a:r>
              <a:rPr lang="en-US" sz="1600" dirty="0"/>
              <a:t>  </a:t>
            </a:r>
          </a:p>
        </p:txBody>
      </p:sp>
      <p:pic>
        <p:nvPicPr>
          <p:cNvPr id="6" name="Online Media 5" title="Climate Spiral">
            <a:hlinkClick r:id="" action="ppaction://media"/>
            <a:extLst>
              <a:ext uri="{FF2B5EF4-FFF2-40B4-BE49-F238E27FC236}">
                <a16:creationId xmlns:a16="http://schemas.microsoft.com/office/drawing/2014/main" id="{D66B6C97-D53C-FDB7-C6FB-0F976F1135B6}"/>
              </a:ext>
            </a:extLst>
          </p:cNvPr>
          <p:cNvPicPr>
            <a:picLocks noRot="1" noChangeAspect="1"/>
          </p:cNvPicPr>
          <p:nvPr>
            <a:videoFile r:link="rId1"/>
          </p:nvPr>
        </p:nvPicPr>
        <p:blipFill>
          <a:blip r:embed="rId5"/>
          <a:stretch>
            <a:fillRect/>
          </a:stretch>
        </p:blipFill>
        <p:spPr>
          <a:xfrm>
            <a:off x="1066800" y="1828800"/>
            <a:ext cx="7111550" cy="4018026"/>
          </a:xfrm>
          <a:prstGeom prst="rect">
            <a:avLst/>
          </a:prstGeom>
        </p:spPr>
      </p:pic>
      <p:sp>
        <p:nvSpPr>
          <p:cNvPr id="7" name="TextBox 6">
            <a:extLst>
              <a:ext uri="{FF2B5EF4-FFF2-40B4-BE49-F238E27FC236}">
                <a16:creationId xmlns:a16="http://schemas.microsoft.com/office/drawing/2014/main" id="{C7B34F21-145B-DF47-0C65-A8E87331B715}"/>
              </a:ext>
            </a:extLst>
          </p:cNvPr>
          <p:cNvSpPr txBox="1"/>
          <p:nvPr/>
        </p:nvSpPr>
        <p:spPr>
          <a:xfrm>
            <a:off x="457200" y="1066800"/>
            <a:ext cx="8229600" cy="646331"/>
          </a:xfrm>
          <a:prstGeom prst="rect">
            <a:avLst/>
          </a:prstGeom>
          <a:noFill/>
        </p:spPr>
        <p:txBody>
          <a:bodyPr wrap="square" rtlCol="0">
            <a:spAutoFit/>
          </a:bodyPr>
          <a:lstStyle/>
          <a:p>
            <a:r>
              <a:rPr lang="en-CA" dirty="0"/>
              <a:t>This NASA video by Ed Hawkins shows monthly global temperature anomalies, 1890-2021 as an increasing spiral whose color reflects temperature.</a:t>
            </a:r>
          </a:p>
        </p:txBody>
      </p:sp>
    </p:spTree>
    <p:extLst>
      <p:ext uri="{BB962C8B-B14F-4D97-AF65-F5344CB8AC3E}">
        <p14:creationId xmlns:p14="http://schemas.microsoft.com/office/powerpoint/2010/main" val="57435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Circle graphs</a:t>
            </a:r>
          </a:p>
        </p:txBody>
      </p:sp>
      <p:sp>
        <p:nvSpPr>
          <p:cNvPr id="3" name="Slide Number Placeholder 2"/>
          <p:cNvSpPr>
            <a:spLocks noGrp="1"/>
          </p:cNvSpPr>
          <p:nvPr>
            <p:ph type="sldNum" sz="quarter" idx="12"/>
          </p:nvPr>
        </p:nvSpPr>
        <p:spPr/>
        <p:txBody>
          <a:bodyPr/>
          <a:lstStyle/>
          <a:p>
            <a:fld id="{621225AB-15B9-4C79-A121-04D1DC7E2307}" type="slidenum">
              <a:rPr lang="en-US" smtClean="0"/>
              <a:t>105</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782" y="1783729"/>
            <a:ext cx="7765334" cy="4486795"/>
          </a:xfrm>
          <a:prstGeom prst="rect">
            <a:avLst/>
          </a:prstGeom>
        </p:spPr>
      </p:pic>
      <p:sp>
        <p:nvSpPr>
          <p:cNvPr id="5" name="TextBox 4"/>
          <p:cNvSpPr txBox="1"/>
          <p:nvPr/>
        </p:nvSpPr>
        <p:spPr>
          <a:xfrm>
            <a:off x="457200" y="1066800"/>
            <a:ext cx="8153400" cy="461665"/>
          </a:xfrm>
          <a:prstGeom prst="rect">
            <a:avLst/>
          </a:prstGeom>
          <a:noFill/>
        </p:spPr>
        <p:txBody>
          <a:bodyPr wrap="square" rtlCol="0">
            <a:spAutoFit/>
          </a:bodyPr>
          <a:lstStyle/>
          <a:p>
            <a:r>
              <a:rPr lang="en-CA" sz="2400" dirty="0"/>
              <a:t>What features makes this graph effective?</a:t>
            </a:r>
          </a:p>
        </p:txBody>
      </p:sp>
    </p:spTree>
    <p:extLst>
      <p:ext uri="{BB962C8B-B14F-4D97-AF65-F5344CB8AC3E}">
        <p14:creationId xmlns:p14="http://schemas.microsoft.com/office/powerpoint/2010/main" val="28410417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BB5A2-F44F-41A8-8AAA-0FFA9D3CCE9B}"/>
              </a:ext>
            </a:extLst>
          </p:cNvPr>
          <p:cNvSpPr>
            <a:spLocks noGrp="1"/>
          </p:cNvSpPr>
          <p:nvPr>
            <p:ph type="title"/>
          </p:nvPr>
        </p:nvSpPr>
        <p:spPr/>
        <p:txBody>
          <a:bodyPr>
            <a:normAutofit fontScale="90000"/>
          </a:bodyPr>
          <a:lstStyle/>
          <a:p>
            <a:r>
              <a:rPr lang="en-US" dirty="0"/>
              <a:t>Animation</a:t>
            </a:r>
          </a:p>
        </p:txBody>
      </p:sp>
      <p:sp>
        <p:nvSpPr>
          <p:cNvPr id="3" name="Slide Number Placeholder 2">
            <a:extLst>
              <a:ext uri="{FF2B5EF4-FFF2-40B4-BE49-F238E27FC236}">
                <a16:creationId xmlns:a16="http://schemas.microsoft.com/office/drawing/2014/main" id="{657873A8-2304-470E-B60D-839F595D86C6}"/>
              </a:ext>
            </a:extLst>
          </p:cNvPr>
          <p:cNvSpPr>
            <a:spLocks noGrp="1"/>
          </p:cNvSpPr>
          <p:nvPr>
            <p:ph type="sldNum" sz="quarter" idx="12"/>
          </p:nvPr>
        </p:nvSpPr>
        <p:spPr/>
        <p:txBody>
          <a:bodyPr/>
          <a:lstStyle/>
          <a:p>
            <a:fld id="{621225AB-15B9-4C79-A121-04D1DC7E2307}" type="slidenum">
              <a:rPr lang="en-US" smtClean="0"/>
              <a:t>106</a:t>
            </a:fld>
            <a:endParaRPr lang="en-US"/>
          </a:p>
        </p:txBody>
      </p:sp>
      <p:sp>
        <p:nvSpPr>
          <p:cNvPr id="6" name="TextBox 5">
            <a:extLst>
              <a:ext uri="{FF2B5EF4-FFF2-40B4-BE49-F238E27FC236}">
                <a16:creationId xmlns:a16="http://schemas.microsoft.com/office/drawing/2014/main" id="{1876B471-26C6-4A6E-BADC-CE00E7C3DB9A}"/>
              </a:ext>
            </a:extLst>
          </p:cNvPr>
          <p:cNvSpPr txBox="1"/>
          <p:nvPr/>
        </p:nvSpPr>
        <p:spPr>
          <a:xfrm>
            <a:off x="457200" y="1172933"/>
            <a:ext cx="8229600" cy="369332"/>
          </a:xfrm>
          <a:prstGeom prst="rect">
            <a:avLst/>
          </a:prstGeom>
          <a:noFill/>
        </p:spPr>
        <p:txBody>
          <a:bodyPr wrap="square" rtlCol="0">
            <a:spAutoFit/>
          </a:bodyPr>
          <a:lstStyle/>
          <a:p>
            <a:r>
              <a:rPr lang="en-US" dirty="0"/>
              <a:t>Shifting Distribution of Land Temperature Anomalies, 1951-2020</a:t>
            </a:r>
          </a:p>
        </p:txBody>
      </p:sp>
      <p:sp>
        <p:nvSpPr>
          <p:cNvPr id="7" name="TextBox 6">
            <a:extLst>
              <a:ext uri="{FF2B5EF4-FFF2-40B4-BE49-F238E27FC236}">
                <a16:creationId xmlns:a16="http://schemas.microsoft.com/office/drawing/2014/main" id="{1F9B1CD9-1A3F-494B-B9F2-5A2B59DAAA41}"/>
              </a:ext>
            </a:extLst>
          </p:cNvPr>
          <p:cNvSpPr txBox="1"/>
          <p:nvPr/>
        </p:nvSpPr>
        <p:spPr>
          <a:xfrm>
            <a:off x="609600" y="6277302"/>
            <a:ext cx="8229600" cy="261610"/>
          </a:xfrm>
          <a:prstGeom prst="rect">
            <a:avLst/>
          </a:prstGeom>
          <a:noFill/>
        </p:spPr>
        <p:txBody>
          <a:bodyPr wrap="square" rtlCol="0">
            <a:spAutoFit/>
          </a:bodyPr>
          <a:lstStyle/>
          <a:p>
            <a:r>
              <a:rPr lang="en-US" sz="1100" dirty="0">
                <a:hlinkClick r:id="rId2"/>
              </a:rPr>
              <a:t>https://svs.gsfc.nasa.gov/4891</a:t>
            </a:r>
            <a:r>
              <a:rPr lang="en-US" sz="1100" dirty="0"/>
              <a:t> </a:t>
            </a:r>
          </a:p>
        </p:txBody>
      </p:sp>
      <p:pic>
        <p:nvPicPr>
          <p:cNvPr id="10" name="Picture 9">
            <a:extLst>
              <a:ext uri="{FF2B5EF4-FFF2-40B4-BE49-F238E27FC236}">
                <a16:creationId xmlns:a16="http://schemas.microsoft.com/office/drawing/2014/main" id="{8CA41814-F718-44B3-BC03-94929DB1D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027467"/>
            <a:ext cx="6800850" cy="3657600"/>
          </a:xfrm>
          <a:prstGeom prst="rect">
            <a:avLst/>
          </a:prstGeom>
        </p:spPr>
      </p:pic>
    </p:spTree>
    <p:extLst>
      <p:ext uri="{BB962C8B-B14F-4D97-AF65-F5344CB8AC3E}">
        <p14:creationId xmlns:p14="http://schemas.microsoft.com/office/powerpoint/2010/main" val="35555115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2611-1CBA-4321-BE7C-39FBF56B26D3}"/>
              </a:ext>
            </a:extLst>
          </p:cNvPr>
          <p:cNvSpPr>
            <a:spLocks noGrp="1"/>
          </p:cNvSpPr>
          <p:nvPr>
            <p:ph type="title"/>
          </p:nvPr>
        </p:nvSpPr>
        <p:spPr/>
        <p:txBody>
          <a:bodyPr>
            <a:normAutofit fontScale="90000"/>
          </a:bodyPr>
          <a:lstStyle/>
          <a:p>
            <a:r>
              <a:rPr lang="en-US" dirty="0"/>
              <a:t>Animation -&gt; Ridgeline plot</a:t>
            </a:r>
          </a:p>
        </p:txBody>
      </p:sp>
      <p:sp>
        <p:nvSpPr>
          <p:cNvPr id="3" name="Slide Number Placeholder 2">
            <a:extLst>
              <a:ext uri="{FF2B5EF4-FFF2-40B4-BE49-F238E27FC236}">
                <a16:creationId xmlns:a16="http://schemas.microsoft.com/office/drawing/2014/main" id="{A45CD465-FD0F-4597-9863-E6B57D33104E}"/>
              </a:ext>
            </a:extLst>
          </p:cNvPr>
          <p:cNvSpPr>
            <a:spLocks noGrp="1"/>
          </p:cNvSpPr>
          <p:nvPr>
            <p:ph type="sldNum" sz="quarter" idx="12"/>
          </p:nvPr>
        </p:nvSpPr>
        <p:spPr/>
        <p:txBody>
          <a:bodyPr/>
          <a:lstStyle/>
          <a:p>
            <a:fld id="{621225AB-15B9-4C79-A121-04D1DC7E2307}" type="slidenum">
              <a:rPr lang="en-US" smtClean="0"/>
              <a:t>107</a:t>
            </a:fld>
            <a:endParaRPr lang="en-US"/>
          </a:p>
        </p:txBody>
      </p:sp>
      <p:pic>
        <p:nvPicPr>
          <p:cNvPr id="5" name="Picture 4" descr="Chart&#10;&#10;Description automatically generated">
            <a:extLst>
              <a:ext uri="{FF2B5EF4-FFF2-40B4-BE49-F238E27FC236}">
                <a16:creationId xmlns:a16="http://schemas.microsoft.com/office/drawing/2014/main" id="{B1869EE2-B305-403E-B86D-A9034A026F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771645"/>
            <a:ext cx="7498080" cy="4217670"/>
          </a:xfrm>
          <a:prstGeom prst="rect">
            <a:avLst/>
          </a:prstGeom>
        </p:spPr>
      </p:pic>
      <p:sp>
        <p:nvSpPr>
          <p:cNvPr id="4" name="TextBox 3">
            <a:extLst>
              <a:ext uri="{FF2B5EF4-FFF2-40B4-BE49-F238E27FC236}">
                <a16:creationId xmlns:a16="http://schemas.microsoft.com/office/drawing/2014/main" id="{A88FD597-FF16-4194-B318-58FB3E75FCAD}"/>
              </a:ext>
            </a:extLst>
          </p:cNvPr>
          <p:cNvSpPr txBox="1"/>
          <p:nvPr/>
        </p:nvSpPr>
        <p:spPr>
          <a:xfrm>
            <a:off x="609600" y="6277302"/>
            <a:ext cx="8229600" cy="261610"/>
          </a:xfrm>
          <a:prstGeom prst="rect">
            <a:avLst/>
          </a:prstGeom>
          <a:noFill/>
        </p:spPr>
        <p:txBody>
          <a:bodyPr wrap="square" rtlCol="0">
            <a:spAutoFit/>
          </a:bodyPr>
          <a:lstStyle/>
          <a:p>
            <a:r>
              <a:rPr lang="en-US" sz="1100" dirty="0">
                <a:hlinkClick r:id="rId3"/>
              </a:rPr>
              <a:t>https://svs.gsfc.nasa.gov/4891</a:t>
            </a:r>
            <a:r>
              <a:rPr lang="en-US" sz="1100" dirty="0"/>
              <a:t> </a:t>
            </a:r>
          </a:p>
        </p:txBody>
      </p:sp>
      <p:sp>
        <p:nvSpPr>
          <p:cNvPr id="6" name="TextBox 5">
            <a:extLst>
              <a:ext uri="{FF2B5EF4-FFF2-40B4-BE49-F238E27FC236}">
                <a16:creationId xmlns:a16="http://schemas.microsoft.com/office/drawing/2014/main" id="{25CAB3EB-CBA7-48B7-BC09-DAC8F5452339}"/>
              </a:ext>
            </a:extLst>
          </p:cNvPr>
          <p:cNvSpPr txBox="1"/>
          <p:nvPr/>
        </p:nvSpPr>
        <p:spPr>
          <a:xfrm>
            <a:off x="457200" y="1043312"/>
            <a:ext cx="8229600" cy="369332"/>
          </a:xfrm>
          <a:prstGeom prst="rect">
            <a:avLst/>
          </a:prstGeom>
          <a:noFill/>
        </p:spPr>
        <p:txBody>
          <a:bodyPr wrap="square" rtlCol="0">
            <a:spAutoFit/>
          </a:bodyPr>
          <a:lstStyle/>
          <a:p>
            <a:r>
              <a:rPr lang="en-US" dirty="0"/>
              <a:t>A ridgeline plot (stacking traces) turns the animation into a static graph</a:t>
            </a:r>
          </a:p>
        </p:txBody>
      </p:sp>
    </p:spTree>
    <p:extLst>
      <p:ext uri="{BB962C8B-B14F-4D97-AF65-F5344CB8AC3E}">
        <p14:creationId xmlns:p14="http://schemas.microsoft.com/office/powerpoint/2010/main" val="3697090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6384-77F4-4ACF-A591-47E5BCB0281D}"/>
              </a:ext>
            </a:extLst>
          </p:cNvPr>
          <p:cNvSpPr>
            <a:spLocks noGrp="1"/>
          </p:cNvSpPr>
          <p:nvPr>
            <p:ph type="title"/>
          </p:nvPr>
        </p:nvSpPr>
        <p:spPr/>
        <p:txBody>
          <a:bodyPr>
            <a:normAutofit fontScale="90000"/>
          </a:bodyPr>
          <a:lstStyle/>
          <a:p>
            <a:r>
              <a:rPr lang="en-US" dirty="0"/>
              <a:t>Novel graphic ideas</a:t>
            </a:r>
          </a:p>
        </p:txBody>
      </p:sp>
      <p:pic>
        <p:nvPicPr>
          <p:cNvPr id="5" name="Picture 4" descr="Chart, scatter chart&#10;&#10;Description automatically generated">
            <a:extLst>
              <a:ext uri="{FF2B5EF4-FFF2-40B4-BE49-F238E27FC236}">
                <a16:creationId xmlns:a16="http://schemas.microsoft.com/office/drawing/2014/main" id="{BEEF9335-C062-4B79-B0CA-338AE640E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540" y="1224026"/>
            <a:ext cx="5533263" cy="5497449"/>
          </a:xfrm>
          <a:prstGeom prst="rect">
            <a:avLst/>
          </a:prstGeom>
        </p:spPr>
      </p:pic>
      <p:sp>
        <p:nvSpPr>
          <p:cNvPr id="3" name="Slide Number Placeholder 2">
            <a:extLst>
              <a:ext uri="{FF2B5EF4-FFF2-40B4-BE49-F238E27FC236}">
                <a16:creationId xmlns:a16="http://schemas.microsoft.com/office/drawing/2014/main" id="{408AECCC-F002-46B4-A4F6-C957739CBDA7}"/>
              </a:ext>
            </a:extLst>
          </p:cNvPr>
          <p:cNvSpPr>
            <a:spLocks noGrp="1"/>
          </p:cNvSpPr>
          <p:nvPr>
            <p:ph type="sldNum" sz="quarter" idx="12"/>
          </p:nvPr>
        </p:nvSpPr>
        <p:spPr/>
        <p:txBody>
          <a:bodyPr/>
          <a:lstStyle/>
          <a:p>
            <a:fld id="{621225AB-15B9-4C79-A121-04D1DC7E2307}" type="slidenum">
              <a:rPr lang="en-US" smtClean="0"/>
              <a:t>108</a:t>
            </a:fld>
            <a:endParaRPr lang="en-US"/>
          </a:p>
        </p:txBody>
      </p:sp>
      <p:sp>
        <p:nvSpPr>
          <p:cNvPr id="6" name="TextBox 5">
            <a:extLst>
              <a:ext uri="{FF2B5EF4-FFF2-40B4-BE49-F238E27FC236}">
                <a16:creationId xmlns:a16="http://schemas.microsoft.com/office/drawing/2014/main" id="{57EFE665-FFCA-44FF-9849-0754F598B361}"/>
              </a:ext>
            </a:extLst>
          </p:cNvPr>
          <p:cNvSpPr txBox="1"/>
          <p:nvPr/>
        </p:nvSpPr>
        <p:spPr>
          <a:xfrm>
            <a:off x="457200" y="1447800"/>
            <a:ext cx="2590800" cy="2585323"/>
          </a:xfrm>
          <a:prstGeom prst="rect">
            <a:avLst/>
          </a:prstGeom>
          <a:noFill/>
        </p:spPr>
        <p:txBody>
          <a:bodyPr wrap="square" rtlCol="0">
            <a:spAutoFit/>
          </a:bodyPr>
          <a:lstStyle/>
          <a:p>
            <a:r>
              <a:rPr lang="en-US" dirty="0"/>
              <a:t>Change from time series plots to a bivariate plot –</a:t>
            </a:r>
          </a:p>
          <a:p>
            <a:r>
              <a:rPr lang="en-US" dirty="0"/>
              <a:t>temp anomaly vs. precipitation</a:t>
            </a:r>
          </a:p>
          <a:p>
            <a:endParaRPr lang="en-US" dirty="0"/>
          </a:p>
          <a:p>
            <a:r>
              <a:rPr lang="en-US" dirty="0"/>
              <a:t>Include season and year as point labels.</a:t>
            </a:r>
          </a:p>
          <a:p>
            <a:endParaRPr lang="en-US" dirty="0"/>
          </a:p>
          <a:p>
            <a:r>
              <a:rPr lang="en-US" dirty="0"/>
              <a:t>What do you think?</a:t>
            </a:r>
          </a:p>
        </p:txBody>
      </p:sp>
    </p:spTree>
    <p:extLst>
      <p:ext uri="{BB962C8B-B14F-4D97-AF65-F5344CB8AC3E}">
        <p14:creationId xmlns:p14="http://schemas.microsoft.com/office/powerpoint/2010/main" val="40880248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B3B40-D2D3-47DD-B795-87400CDA8906}"/>
              </a:ext>
            </a:extLst>
          </p:cNvPr>
          <p:cNvSpPr>
            <a:spLocks noGrp="1"/>
          </p:cNvSpPr>
          <p:nvPr>
            <p:ph type="title"/>
          </p:nvPr>
        </p:nvSpPr>
        <p:spPr/>
        <p:txBody>
          <a:bodyPr>
            <a:normAutofit fontScale="90000"/>
          </a:bodyPr>
          <a:lstStyle/>
          <a:p>
            <a:r>
              <a:rPr lang="en-US"/>
              <a:t>Some graphic rules</a:t>
            </a:r>
            <a:endParaRPr lang="en-US" dirty="0"/>
          </a:p>
        </p:txBody>
      </p:sp>
      <p:sp>
        <p:nvSpPr>
          <p:cNvPr id="6" name="Content Placeholder 5">
            <a:extLst>
              <a:ext uri="{FF2B5EF4-FFF2-40B4-BE49-F238E27FC236}">
                <a16:creationId xmlns:a16="http://schemas.microsoft.com/office/drawing/2014/main" id="{34375588-A41F-43E3-BBC4-C4C2BB4AEE85}"/>
              </a:ext>
            </a:extLst>
          </p:cNvPr>
          <p:cNvSpPr>
            <a:spLocks noGrp="1"/>
          </p:cNvSpPr>
          <p:nvPr>
            <p:ph idx="1"/>
          </p:nvPr>
        </p:nvSpPr>
        <p:spPr/>
        <p:txBody>
          <a:bodyPr>
            <a:normAutofit fontScale="92500" lnSpcReduction="10000"/>
          </a:bodyPr>
          <a:lstStyle/>
          <a:p>
            <a:r>
              <a:rPr lang="en-US" dirty="0"/>
              <a:t>Bars</a:t>
            </a:r>
          </a:p>
          <a:p>
            <a:pPr lvl="1"/>
            <a:r>
              <a:rPr lang="en-US" dirty="0"/>
              <a:t>Don’t cut off their feet</a:t>
            </a:r>
          </a:p>
          <a:p>
            <a:pPr lvl="1"/>
            <a:r>
              <a:rPr lang="en-US" dirty="0"/>
              <a:t>Don’t add dynamite fuses</a:t>
            </a:r>
          </a:p>
          <a:p>
            <a:r>
              <a:rPr lang="en-US" dirty="0"/>
              <a:t>Pies</a:t>
            </a:r>
          </a:p>
          <a:p>
            <a:pPr lvl="1"/>
            <a:r>
              <a:rPr lang="en-US" dirty="0"/>
              <a:t>Generally, best preserved for dessert</a:t>
            </a:r>
          </a:p>
          <a:p>
            <a:pPr lvl="1"/>
            <a:r>
              <a:rPr lang="en-US" dirty="0"/>
              <a:t>Well used for part-whole relations with a small number of categories</a:t>
            </a:r>
          </a:p>
          <a:p>
            <a:pPr lvl="1"/>
            <a:r>
              <a:rPr lang="en-US" dirty="0"/>
              <a:t>Better used as a graphic form in larger displays</a:t>
            </a:r>
          </a:p>
          <a:p>
            <a:r>
              <a:rPr lang="en-US" dirty="0"/>
              <a:t>Axes</a:t>
            </a:r>
          </a:p>
          <a:p>
            <a:pPr lvl="1"/>
            <a:r>
              <a:rPr lang="en-US" dirty="0"/>
              <a:t>Avoid double Y-axes</a:t>
            </a:r>
          </a:p>
          <a:p>
            <a:pPr lvl="1"/>
            <a:r>
              <a:rPr lang="en-US" dirty="0"/>
              <a:t>Don’t truncate without considerable thought</a:t>
            </a:r>
          </a:p>
          <a:p>
            <a:r>
              <a:rPr lang="en-US" dirty="0"/>
              <a:t>3D</a:t>
            </a:r>
          </a:p>
          <a:p>
            <a:pPr lvl="1"/>
            <a:r>
              <a:rPr lang="en-US" dirty="0"/>
              <a:t>Avoid for useless “glitz”</a:t>
            </a:r>
          </a:p>
          <a:p>
            <a:endParaRPr lang="en-US" dirty="0"/>
          </a:p>
        </p:txBody>
      </p:sp>
      <p:sp>
        <p:nvSpPr>
          <p:cNvPr id="3" name="Slide Number Placeholder 2">
            <a:extLst>
              <a:ext uri="{FF2B5EF4-FFF2-40B4-BE49-F238E27FC236}">
                <a16:creationId xmlns:a16="http://schemas.microsoft.com/office/drawing/2014/main" id="{8BDE563B-5BDD-4A0B-94A3-2F2F30AC07C7}"/>
              </a:ext>
            </a:extLst>
          </p:cNvPr>
          <p:cNvSpPr>
            <a:spLocks noGrp="1"/>
          </p:cNvSpPr>
          <p:nvPr>
            <p:ph type="sldNum" sz="quarter" idx="12"/>
          </p:nvPr>
        </p:nvSpPr>
        <p:spPr/>
        <p:txBody>
          <a:bodyPr/>
          <a:lstStyle/>
          <a:p>
            <a:fld id="{621225AB-15B9-4C79-A121-04D1DC7E2307}" type="slidenum">
              <a:rPr lang="en-US" smtClean="0"/>
              <a:t>109</a:t>
            </a:fld>
            <a:endParaRPr lang="en-US"/>
          </a:p>
        </p:txBody>
      </p:sp>
    </p:spTree>
    <p:extLst>
      <p:ext uri="{BB962C8B-B14F-4D97-AF65-F5344CB8AC3E}">
        <p14:creationId xmlns:p14="http://schemas.microsoft.com/office/powerpoint/2010/main" val="3158313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Blogs &amp; Web resources</a:t>
            </a:r>
          </a:p>
        </p:txBody>
      </p:sp>
      <p:sp>
        <p:nvSpPr>
          <p:cNvPr id="3" name="Slide Number Placeholder 2"/>
          <p:cNvSpPr>
            <a:spLocks noGrp="1"/>
          </p:cNvSpPr>
          <p:nvPr>
            <p:ph type="sldNum" sz="quarter" idx="12"/>
          </p:nvPr>
        </p:nvSpPr>
        <p:spPr/>
        <p:txBody>
          <a:bodyPr/>
          <a:lstStyle/>
          <a:p>
            <a:fld id="{621225AB-15B9-4C79-A121-04D1DC7E2307}" type="slidenum">
              <a:rPr lang="en-US" smtClean="0"/>
              <a:t>11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4" y="1400431"/>
            <a:ext cx="2960000" cy="9466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4" y="2743201"/>
            <a:ext cx="3294762" cy="7852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810000"/>
            <a:ext cx="2609524" cy="59047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678" y="4648210"/>
            <a:ext cx="2686667" cy="872857"/>
          </a:xfrm>
          <a:prstGeom prst="rect">
            <a:avLst/>
          </a:prstGeom>
        </p:spPr>
      </p:pic>
      <p:sp>
        <p:nvSpPr>
          <p:cNvPr id="9" name="TextBox 8"/>
          <p:cNvSpPr txBox="1"/>
          <p:nvPr/>
        </p:nvSpPr>
        <p:spPr>
          <a:xfrm>
            <a:off x="3962400" y="1447800"/>
            <a:ext cx="4724400" cy="738664"/>
          </a:xfrm>
          <a:prstGeom prst="rect">
            <a:avLst/>
          </a:prstGeom>
          <a:noFill/>
        </p:spPr>
        <p:txBody>
          <a:bodyPr wrap="square" rtlCol="0">
            <a:spAutoFit/>
          </a:bodyPr>
          <a:lstStyle/>
          <a:p>
            <a:r>
              <a:rPr lang="en-US" sz="1400" dirty="0"/>
              <a:t>My web site, </a:t>
            </a:r>
            <a:r>
              <a:rPr lang="en-US" sz="1400" dirty="0">
                <a:hlinkClick r:id="rId6"/>
              </a:rPr>
              <a:t>http://datavis.ca</a:t>
            </a:r>
            <a:r>
              <a:rPr lang="en-US" sz="1400" dirty="0"/>
              <a:t>. Contains the </a:t>
            </a:r>
            <a:r>
              <a:rPr lang="en-US" sz="1400" dirty="0">
                <a:hlinkClick r:id="rId7"/>
              </a:rPr>
              <a:t>Milestone Project </a:t>
            </a:r>
            <a:r>
              <a:rPr lang="en-US" sz="1400" dirty="0"/>
              <a:t>on the history of data vis, </a:t>
            </a:r>
            <a:r>
              <a:rPr lang="en-US" sz="1400" dirty="0">
                <a:hlinkClick r:id="rId8"/>
              </a:rPr>
              <a:t>Data Visualization gallery</a:t>
            </a:r>
            <a:r>
              <a:rPr lang="en-US" sz="1400" dirty="0"/>
              <a:t>, links to books, papers and courses.</a:t>
            </a:r>
          </a:p>
        </p:txBody>
      </p:sp>
      <p:sp>
        <p:nvSpPr>
          <p:cNvPr id="10" name="TextBox 9"/>
          <p:cNvSpPr txBox="1"/>
          <p:nvPr/>
        </p:nvSpPr>
        <p:spPr>
          <a:xfrm>
            <a:off x="3962400" y="2743201"/>
            <a:ext cx="4648200" cy="738664"/>
          </a:xfrm>
          <a:prstGeom prst="rect">
            <a:avLst/>
          </a:prstGeom>
          <a:noFill/>
        </p:spPr>
        <p:txBody>
          <a:bodyPr wrap="square" rtlCol="0">
            <a:spAutoFit/>
          </a:bodyPr>
          <a:lstStyle/>
          <a:p>
            <a:r>
              <a:rPr lang="en-US" sz="1400" dirty="0"/>
              <a:t>Kaiser Fung, </a:t>
            </a:r>
            <a:r>
              <a:rPr lang="en-US" sz="1400" dirty="0">
                <a:hlinkClick r:id="rId9"/>
              </a:rPr>
              <a:t>http://junkcharts.typepad.com/</a:t>
            </a:r>
            <a:r>
              <a:rPr lang="en-US" sz="1400" dirty="0"/>
              <a:t>.  Fung discusses a variety of data displays and discusses how they can be improved.</a:t>
            </a:r>
          </a:p>
        </p:txBody>
      </p:sp>
      <p:sp>
        <p:nvSpPr>
          <p:cNvPr id="11" name="TextBox 10"/>
          <p:cNvSpPr txBox="1"/>
          <p:nvPr/>
        </p:nvSpPr>
        <p:spPr>
          <a:xfrm>
            <a:off x="3962400" y="3810000"/>
            <a:ext cx="4572000" cy="738664"/>
          </a:xfrm>
          <a:prstGeom prst="rect">
            <a:avLst/>
          </a:prstGeom>
          <a:noFill/>
        </p:spPr>
        <p:txBody>
          <a:bodyPr wrap="square" rtlCol="0">
            <a:spAutoFit/>
          </a:bodyPr>
          <a:lstStyle/>
          <a:p>
            <a:r>
              <a:rPr lang="en-US" sz="1400" dirty="0"/>
              <a:t>Nathan </a:t>
            </a:r>
            <a:r>
              <a:rPr lang="en-US" sz="1400" dirty="0" err="1"/>
              <a:t>Yau's</a:t>
            </a:r>
            <a:r>
              <a:rPr lang="en-US" sz="1400" dirty="0"/>
              <a:t> blog, </a:t>
            </a:r>
            <a:r>
              <a:rPr lang="en-US" sz="1400" dirty="0">
                <a:hlinkClick r:id="rId10"/>
              </a:rPr>
              <a:t>http://flowingdata.com</a:t>
            </a:r>
            <a:r>
              <a:rPr lang="en-US" sz="1400" dirty="0"/>
              <a:t>.   A large number of blog posts illustrating data visualization methods with tutorials on how to do these with R and other software.</a:t>
            </a:r>
          </a:p>
        </p:txBody>
      </p:sp>
      <p:sp>
        <p:nvSpPr>
          <p:cNvPr id="12" name="TextBox 11"/>
          <p:cNvSpPr txBox="1"/>
          <p:nvPr/>
        </p:nvSpPr>
        <p:spPr>
          <a:xfrm>
            <a:off x="3962400" y="4724400"/>
            <a:ext cx="4648200" cy="738664"/>
          </a:xfrm>
          <a:prstGeom prst="rect">
            <a:avLst/>
          </a:prstGeom>
          <a:noFill/>
        </p:spPr>
        <p:txBody>
          <a:bodyPr wrap="square" rtlCol="0">
            <a:spAutoFit/>
          </a:bodyPr>
          <a:lstStyle/>
          <a:p>
            <a:r>
              <a:rPr lang="en-US" sz="1400" dirty="0">
                <a:hlinkClick r:id="rId11"/>
              </a:rPr>
              <a:t>http://visiphilia.org/</a:t>
            </a:r>
            <a:r>
              <a:rPr lang="en-US" sz="1400" dirty="0"/>
              <a:t>.  Statisticians Di Cook and Heike Hofmann from Iowa State University blog about data visualization topics, using R</a:t>
            </a:r>
          </a:p>
        </p:txBody>
      </p:sp>
      <p:pic>
        <p:nvPicPr>
          <p:cNvPr id="8" name="Picture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04" y="5715000"/>
            <a:ext cx="1533333" cy="628571"/>
          </a:xfrm>
          <a:prstGeom prst="rect">
            <a:avLst/>
          </a:prstGeom>
        </p:spPr>
      </p:pic>
      <p:sp>
        <p:nvSpPr>
          <p:cNvPr id="13" name="TextBox 12"/>
          <p:cNvSpPr txBox="1"/>
          <p:nvPr/>
        </p:nvSpPr>
        <p:spPr>
          <a:xfrm>
            <a:off x="3581400" y="5715000"/>
            <a:ext cx="4953000" cy="523220"/>
          </a:xfrm>
          <a:prstGeom prst="rect">
            <a:avLst/>
          </a:prstGeom>
          <a:noFill/>
        </p:spPr>
        <p:txBody>
          <a:bodyPr wrap="square" rtlCol="0">
            <a:spAutoFit/>
          </a:bodyPr>
          <a:lstStyle/>
          <a:p>
            <a:r>
              <a:rPr lang="en-US" sz="1400" dirty="0"/>
              <a:t>Manuel Lima’s blog, </a:t>
            </a:r>
            <a:r>
              <a:rPr lang="en-US" sz="1400" dirty="0">
                <a:hlinkClick r:id="rId13"/>
              </a:rPr>
              <a:t>http://www.visualcomplexity.com/vc/blog/</a:t>
            </a:r>
            <a:r>
              <a:rPr lang="en-US" sz="1400" dirty="0"/>
              <a:t>, with hundreds of projects on all types of visualizations </a:t>
            </a:r>
          </a:p>
        </p:txBody>
      </p:sp>
      <p:pic>
        <p:nvPicPr>
          <p:cNvPr id="15" name="Picture 14" descr="A black and white logo&#10;&#10;Description automatically generated">
            <a:extLst>
              <a:ext uri="{FF2B5EF4-FFF2-40B4-BE49-F238E27FC236}">
                <a16:creationId xmlns:a16="http://schemas.microsoft.com/office/drawing/2014/main" id="{CC5EDD72-16C8-616F-757C-20718A2D0F5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9143" y="308535"/>
            <a:ext cx="645556" cy="648000"/>
          </a:xfrm>
          <a:prstGeom prst="rect">
            <a:avLst/>
          </a:prstGeom>
        </p:spPr>
      </p:pic>
    </p:spTree>
    <p:extLst>
      <p:ext uri="{BB962C8B-B14F-4D97-AF65-F5344CB8AC3E}">
        <p14:creationId xmlns:p14="http://schemas.microsoft.com/office/powerpoint/2010/main" val="1602899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4762648" cy="869004"/>
          </a:xfrm>
        </p:spPr>
        <p:txBody>
          <a:bodyPr anchor="ctr">
            <a:normAutofit/>
          </a:bodyPr>
          <a:lstStyle/>
          <a:p>
            <a:r>
              <a:rPr lang="en-US" sz="3500" dirty="0"/>
              <a:t>Summary</a:t>
            </a:r>
          </a:p>
        </p:txBody>
      </p:sp>
      <p:graphicFrame>
        <p:nvGraphicFramePr>
          <p:cNvPr id="14" name="Content Placeholder 2">
            <a:extLst>
              <a:ext uri="{FF2B5EF4-FFF2-40B4-BE49-F238E27FC236}">
                <a16:creationId xmlns:a16="http://schemas.microsoft.com/office/drawing/2014/main" id="{4C51DC67-1843-ADD5-BEFD-2A82AAC8BB5D}"/>
              </a:ext>
            </a:extLst>
          </p:cNvPr>
          <p:cNvGraphicFramePr>
            <a:graphicFrameLocks noGrp="1"/>
          </p:cNvGraphicFramePr>
          <p:nvPr>
            <p:ph idx="1"/>
            <p:extLst>
              <p:ext uri="{D42A27DB-BD31-4B8C-83A1-F6EECF244321}">
                <p14:modId xmlns:p14="http://schemas.microsoft.com/office/powerpoint/2010/main" val="3496366349"/>
              </p:ext>
            </p:extLst>
          </p:nvPr>
        </p:nvGraphicFramePr>
        <p:xfrm>
          <a:off x="571351" y="1371600"/>
          <a:ext cx="4762649" cy="498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Magnifying glass showing decling performance">
            <a:extLst>
              <a:ext uri="{FF2B5EF4-FFF2-40B4-BE49-F238E27FC236}">
                <a16:creationId xmlns:a16="http://schemas.microsoft.com/office/drawing/2014/main" id="{B2E10701-A401-1BDB-926A-1365E15987EC}"/>
              </a:ext>
            </a:extLst>
          </p:cNvPr>
          <p:cNvPicPr>
            <a:picLocks noChangeAspect="1"/>
          </p:cNvPicPr>
          <p:nvPr/>
        </p:nvPicPr>
        <p:blipFill rotWithShape="1">
          <a:blip r:embed="rId7"/>
          <a:srcRect l="12443" r="43006" b="-2"/>
          <a:stretch/>
        </p:blipFill>
        <p:spPr>
          <a:xfrm>
            <a:off x="5486400" y="1"/>
            <a:ext cx="3662718" cy="6858000"/>
          </a:xfrm>
          <a:prstGeom prst="rect">
            <a:avLst/>
          </a:prstGeom>
        </p:spPr>
      </p:pic>
      <p:sp>
        <p:nvSpPr>
          <p:cNvPr id="4" name="Slide Number Placeholder 3"/>
          <p:cNvSpPr>
            <a:spLocks noGrp="1"/>
          </p:cNvSpPr>
          <p:nvPr>
            <p:ph type="sldNum" sz="quarter" idx="12"/>
          </p:nvPr>
        </p:nvSpPr>
        <p:spPr>
          <a:xfrm>
            <a:off x="6549390" y="6356350"/>
            <a:ext cx="2400300" cy="365125"/>
          </a:xfrm>
        </p:spPr>
        <p:txBody>
          <a:bodyPr>
            <a:normAutofit/>
          </a:bodyPr>
          <a:lstStyle/>
          <a:p>
            <a:pPr>
              <a:spcAft>
                <a:spcPts val="600"/>
              </a:spcAft>
            </a:pPr>
            <a:fld id="{621225AB-15B9-4C79-A121-04D1DC7E2307}" type="slidenum">
              <a:rPr lang="en-US">
                <a:solidFill>
                  <a:srgbClr val="FFFFFF"/>
                </a:solidFill>
              </a:rPr>
              <a:pPr>
                <a:spcAft>
                  <a:spcPts val="600"/>
                </a:spcAft>
              </a:pPr>
              <a:t>110</a:t>
            </a:fld>
            <a:endParaRPr lang="en-US">
              <a:solidFill>
                <a:srgbClr val="FFFFFF"/>
              </a:solidFill>
            </a:endParaRPr>
          </a:p>
        </p:txBody>
      </p:sp>
    </p:spTree>
    <p:extLst>
      <p:ext uri="{BB962C8B-B14F-4D97-AF65-F5344CB8AC3E}">
        <p14:creationId xmlns:p14="http://schemas.microsoft.com/office/powerpoint/2010/main" val="360476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Blogs &amp; Web resources</a:t>
            </a:r>
          </a:p>
        </p:txBody>
      </p:sp>
      <p:sp>
        <p:nvSpPr>
          <p:cNvPr id="3" name="Slide Number Placeholder 2"/>
          <p:cNvSpPr>
            <a:spLocks noGrp="1"/>
          </p:cNvSpPr>
          <p:nvPr>
            <p:ph type="sldNum" sz="quarter" idx="12"/>
          </p:nvPr>
        </p:nvSpPr>
        <p:spPr/>
        <p:txBody>
          <a:bodyPr/>
          <a:lstStyle/>
          <a:p>
            <a:fld id="{621225AB-15B9-4C79-A121-04D1DC7E2307}" type="slidenum">
              <a:rPr lang="en-US" smtClean="0"/>
              <a:t>12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79" y="1447814"/>
            <a:ext cx="2080953" cy="8285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80" y="2819403"/>
            <a:ext cx="2957144" cy="8828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84" y="4033774"/>
            <a:ext cx="2140000" cy="8466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84" y="5147555"/>
            <a:ext cx="2354286" cy="1251428"/>
          </a:xfrm>
          <a:prstGeom prst="rect">
            <a:avLst/>
          </a:prstGeom>
        </p:spPr>
      </p:pic>
      <p:sp>
        <p:nvSpPr>
          <p:cNvPr id="8" name="TextBox 7"/>
          <p:cNvSpPr txBox="1"/>
          <p:nvPr/>
        </p:nvSpPr>
        <p:spPr>
          <a:xfrm>
            <a:off x="3581400" y="1447813"/>
            <a:ext cx="5105400" cy="738664"/>
          </a:xfrm>
          <a:prstGeom prst="rect">
            <a:avLst/>
          </a:prstGeom>
          <a:noFill/>
        </p:spPr>
        <p:txBody>
          <a:bodyPr wrap="square" rtlCol="0">
            <a:spAutoFit/>
          </a:bodyPr>
          <a:lstStyle/>
          <a:p>
            <a:r>
              <a:rPr lang="en-US" sz="1400" dirty="0">
                <a:hlinkClick r:id="rId6"/>
              </a:rPr>
              <a:t>http://datastori.es/</a:t>
            </a:r>
            <a:r>
              <a:rPr lang="en-US" sz="1400" dirty="0"/>
              <a:t>. A podcast on data visualization with Enrico </a:t>
            </a:r>
            <a:r>
              <a:rPr lang="en-US" sz="1400" dirty="0" err="1"/>
              <a:t>Bertini</a:t>
            </a:r>
            <a:r>
              <a:rPr lang="en-US" sz="1400" dirty="0"/>
              <a:t> and Moritz </a:t>
            </a:r>
            <a:r>
              <a:rPr lang="en-US" sz="1400" dirty="0" err="1"/>
              <a:t>Stefaner</a:t>
            </a:r>
            <a:r>
              <a:rPr lang="en-US" sz="1400" dirty="0"/>
              <a:t>; interviews with over 100 graphic designers &amp; developers.</a:t>
            </a:r>
          </a:p>
        </p:txBody>
      </p:sp>
      <p:sp>
        <p:nvSpPr>
          <p:cNvPr id="9" name="TextBox 8"/>
          <p:cNvSpPr txBox="1"/>
          <p:nvPr/>
        </p:nvSpPr>
        <p:spPr>
          <a:xfrm>
            <a:off x="3581400" y="2819403"/>
            <a:ext cx="4724400" cy="738664"/>
          </a:xfrm>
          <a:prstGeom prst="rect">
            <a:avLst/>
          </a:prstGeom>
          <a:noFill/>
        </p:spPr>
        <p:txBody>
          <a:bodyPr wrap="square" rtlCol="0">
            <a:spAutoFit/>
          </a:bodyPr>
          <a:lstStyle/>
          <a:p>
            <a:r>
              <a:rPr lang="en-US" sz="1400" dirty="0"/>
              <a:t>Annual awards celebrate excellence and beauty in data visualizations, infographics, </a:t>
            </a:r>
            <a:r>
              <a:rPr lang="en-US" sz="1400" dirty="0" err="1"/>
              <a:t>interactives</a:t>
            </a:r>
            <a:r>
              <a:rPr lang="en-US" sz="1400" dirty="0"/>
              <a:t> &amp; information art. </a:t>
            </a:r>
          </a:p>
          <a:p>
            <a:r>
              <a:rPr lang="en-US" sz="1400" dirty="0">
                <a:hlinkClick r:id="rId7"/>
              </a:rPr>
              <a:t>https://www.informationisbeautifulawards.com</a:t>
            </a:r>
            <a:r>
              <a:rPr lang="en-US" sz="1400" dirty="0"/>
              <a:t> </a:t>
            </a:r>
          </a:p>
        </p:txBody>
      </p:sp>
      <p:sp>
        <p:nvSpPr>
          <p:cNvPr id="10" name="TextBox 9"/>
          <p:cNvSpPr txBox="1"/>
          <p:nvPr/>
        </p:nvSpPr>
        <p:spPr>
          <a:xfrm>
            <a:off x="3581400" y="5410200"/>
            <a:ext cx="4495800" cy="738664"/>
          </a:xfrm>
          <a:prstGeom prst="rect">
            <a:avLst/>
          </a:prstGeom>
          <a:noFill/>
        </p:spPr>
        <p:txBody>
          <a:bodyPr wrap="square" rtlCol="0">
            <a:spAutoFit/>
          </a:bodyPr>
          <a:lstStyle/>
          <a:p>
            <a:r>
              <a:rPr lang="en-US" sz="1400" dirty="0"/>
              <a:t>Raymond Andrews, </a:t>
            </a:r>
            <a:r>
              <a:rPr lang="en-US" sz="1400" dirty="0">
                <a:hlinkClick r:id="rId8"/>
              </a:rPr>
              <a:t>http://infowetrust.com/</a:t>
            </a:r>
            <a:r>
              <a:rPr lang="en-US" sz="1400" dirty="0"/>
              <a:t>.  A visual storyteller delights with graphic stories from the history of data visualization</a:t>
            </a:r>
          </a:p>
        </p:txBody>
      </p:sp>
      <p:sp>
        <p:nvSpPr>
          <p:cNvPr id="11" name="TextBox 10"/>
          <p:cNvSpPr txBox="1"/>
          <p:nvPr/>
        </p:nvSpPr>
        <p:spPr>
          <a:xfrm>
            <a:off x="3581400" y="4114800"/>
            <a:ext cx="4800600" cy="523220"/>
          </a:xfrm>
          <a:prstGeom prst="rect">
            <a:avLst/>
          </a:prstGeom>
          <a:noFill/>
        </p:spPr>
        <p:txBody>
          <a:bodyPr wrap="square" rtlCol="0">
            <a:spAutoFit/>
          </a:bodyPr>
          <a:lstStyle/>
          <a:p>
            <a:r>
              <a:rPr lang="en-US" sz="1400" dirty="0">
                <a:hlinkClick r:id="rId9"/>
              </a:rPr>
              <a:t>https://www.r-bloggers.com/</a:t>
            </a:r>
            <a:r>
              <a:rPr lang="en-US" sz="1400" dirty="0"/>
              <a:t>.  A large collection of posts on R news and tutorials by over 750 R bloggers.</a:t>
            </a:r>
          </a:p>
        </p:txBody>
      </p:sp>
    </p:spTree>
    <p:extLst>
      <p:ext uri="{BB962C8B-B14F-4D97-AF65-F5344CB8AC3E}">
        <p14:creationId xmlns:p14="http://schemas.microsoft.com/office/powerpoint/2010/main" val="4158426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2A8556-F17C-4761-9852-EE7C4E6C58E7}"/>
              </a:ext>
            </a:extLst>
          </p:cNvPr>
          <p:cNvSpPr>
            <a:spLocks noGrp="1"/>
          </p:cNvSpPr>
          <p:nvPr>
            <p:ph type="title"/>
          </p:nvPr>
        </p:nvSpPr>
        <p:spPr/>
        <p:txBody>
          <a:bodyPr>
            <a:normAutofit fontScale="90000"/>
          </a:bodyPr>
          <a:lstStyle/>
          <a:p>
            <a:r>
              <a:rPr lang="en-US" dirty="0"/>
              <a:t>Psychology facts: Why visualization?</a:t>
            </a:r>
          </a:p>
        </p:txBody>
      </p:sp>
      <p:sp>
        <p:nvSpPr>
          <p:cNvPr id="5" name="Content Placeholder 4">
            <a:extLst>
              <a:ext uri="{FF2B5EF4-FFF2-40B4-BE49-F238E27FC236}">
                <a16:creationId xmlns:a16="http://schemas.microsoft.com/office/drawing/2014/main" id="{53364326-937B-4EA3-8296-11E8BFB029CF}"/>
              </a:ext>
            </a:extLst>
          </p:cNvPr>
          <p:cNvSpPr>
            <a:spLocks noGrp="1"/>
          </p:cNvSpPr>
          <p:nvPr>
            <p:ph idx="1"/>
          </p:nvPr>
        </p:nvSpPr>
        <p:spPr>
          <a:xfrm>
            <a:off x="457200" y="1143000"/>
            <a:ext cx="6934200" cy="4419600"/>
          </a:xfrm>
        </p:spPr>
        <p:txBody>
          <a:bodyPr>
            <a:normAutofit/>
          </a:bodyPr>
          <a:lstStyle/>
          <a:p>
            <a:r>
              <a:rPr lang="en-US" sz="2400" dirty="0"/>
              <a:t>~90% of information about the environment is received through the eyes.</a:t>
            </a:r>
          </a:p>
          <a:p>
            <a:r>
              <a:rPr lang="en-US" sz="2400" dirty="0"/>
              <a:t>~50% of our brain neurons are involved in the processing of visual information.</a:t>
            </a:r>
          </a:p>
          <a:p>
            <a:r>
              <a:rPr lang="en-US" sz="2400" dirty="0"/>
              <a:t>Pictures increase desire to read the text by ~80%.</a:t>
            </a:r>
          </a:p>
          <a:p>
            <a:r>
              <a:rPr lang="en-US" sz="2400" dirty="0"/>
              <a:t>We remember 10% of what we heard, 20% of what’s read, and 80% of what’s seen!</a:t>
            </a:r>
          </a:p>
          <a:p>
            <a:r>
              <a:rPr lang="en-US" sz="2400" dirty="0"/>
              <a:t>People perceive 70% of the information if there are no illustrations. Add pictures there — the figure will increase up to 95%.</a:t>
            </a:r>
          </a:p>
          <a:p>
            <a:endParaRPr lang="en-US" dirty="0"/>
          </a:p>
        </p:txBody>
      </p:sp>
      <p:sp>
        <p:nvSpPr>
          <p:cNvPr id="3" name="Slide Number Placeholder 2">
            <a:extLst>
              <a:ext uri="{FF2B5EF4-FFF2-40B4-BE49-F238E27FC236}">
                <a16:creationId xmlns:a16="http://schemas.microsoft.com/office/drawing/2014/main" id="{FB7ED1E1-C5BC-480A-AB0B-50E6630E0B87}"/>
              </a:ext>
            </a:extLst>
          </p:cNvPr>
          <p:cNvSpPr>
            <a:spLocks noGrp="1"/>
          </p:cNvSpPr>
          <p:nvPr>
            <p:ph type="sldNum" sz="quarter" idx="12"/>
          </p:nvPr>
        </p:nvSpPr>
        <p:spPr/>
        <p:txBody>
          <a:bodyPr/>
          <a:lstStyle/>
          <a:p>
            <a:fld id="{621225AB-15B9-4C79-A121-04D1DC7E2307}" type="slidenum">
              <a:rPr lang="en-US" smtClean="0"/>
              <a:t>13</a:t>
            </a:fld>
            <a:endParaRPr lang="en-US"/>
          </a:p>
        </p:txBody>
      </p:sp>
      <p:sp>
        <p:nvSpPr>
          <p:cNvPr id="6" name="TextBox 5">
            <a:extLst>
              <a:ext uri="{FF2B5EF4-FFF2-40B4-BE49-F238E27FC236}">
                <a16:creationId xmlns:a16="http://schemas.microsoft.com/office/drawing/2014/main" id="{D1EBA4D3-983B-4957-B153-78748A0DA840}"/>
              </a:ext>
            </a:extLst>
          </p:cNvPr>
          <p:cNvSpPr txBox="1"/>
          <p:nvPr/>
        </p:nvSpPr>
        <p:spPr>
          <a:xfrm>
            <a:off x="457200" y="6019800"/>
            <a:ext cx="8229600" cy="276999"/>
          </a:xfrm>
          <a:prstGeom prst="rect">
            <a:avLst/>
          </a:prstGeom>
          <a:noFill/>
        </p:spPr>
        <p:txBody>
          <a:bodyPr wrap="square" rtlCol="0">
            <a:spAutoFit/>
          </a:bodyPr>
          <a:lstStyle/>
          <a:p>
            <a:r>
              <a:rPr lang="en-US" sz="1200" dirty="0"/>
              <a:t>McLeod, S. A. (2018). Visual perception theory. Simply Psychology. </a:t>
            </a:r>
            <a:r>
              <a:rPr lang="en-US" sz="1200" dirty="0">
                <a:hlinkClick r:id="rId2"/>
              </a:rPr>
              <a:t>www.simplypsychology.org/perception-theories.html</a:t>
            </a:r>
            <a:r>
              <a:rPr lang="en-US" sz="1200" dirty="0"/>
              <a:t> </a:t>
            </a:r>
          </a:p>
        </p:txBody>
      </p:sp>
      <p:pic>
        <p:nvPicPr>
          <p:cNvPr id="7" name="Picture 6" descr="A black and white image of a brain&#10;&#10;Description automatically generated">
            <a:extLst>
              <a:ext uri="{FF2B5EF4-FFF2-40B4-BE49-F238E27FC236}">
                <a16:creationId xmlns:a16="http://schemas.microsoft.com/office/drawing/2014/main" id="{A0E5C4BE-440E-2EF9-50D3-FD492B671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1995179"/>
            <a:ext cx="1188000" cy="951407"/>
          </a:xfrm>
          <a:prstGeom prst="rect">
            <a:avLst/>
          </a:prstGeom>
        </p:spPr>
      </p:pic>
      <p:pic>
        <p:nvPicPr>
          <p:cNvPr id="9" name="Picture 8" descr="A blue eye with black center&#10;&#10;Description automatically generated">
            <a:extLst>
              <a:ext uri="{FF2B5EF4-FFF2-40B4-BE49-F238E27FC236}">
                <a16:creationId xmlns:a16="http://schemas.microsoft.com/office/drawing/2014/main" id="{D77B0B35-C517-5A04-2874-25F5BCBB8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1035690"/>
            <a:ext cx="1080000" cy="1016471"/>
          </a:xfrm>
          <a:prstGeom prst="rect">
            <a:avLst/>
          </a:prstGeom>
        </p:spPr>
      </p:pic>
      <p:pic>
        <p:nvPicPr>
          <p:cNvPr id="11" name="Picture 10" descr="A head with a target in the middle&#10;&#10;Description automatically generated">
            <a:extLst>
              <a:ext uri="{FF2B5EF4-FFF2-40B4-BE49-F238E27FC236}">
                <a16:creationId xmlns:a16="http://schemas.microsoft.com/office/drawing/2014/main" id="{45930713-FFA4-2C22-1601-F61AFC4C1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0800" y="3729416"/>
            <a:ext cx="1116000" cy="1050353"/>
          </a:xfrm>
          <a:prstGeom prst="rect">
            <a:avLst/>
          </a:prstGeom>
        </p:spPr>
      </p:pic>
    </p:spTree>
    <p:extLst>
      <p:ext uri="{BB962C8B-B14F-4D97-AF65-F5344CB8AC3E}">
        <p14:creationId xmlns:p14="http://schemas.microsoft.com/office/powerpoint/2010/main" val="74406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A5FA111-D694-419C-9CF9-F244EFBC392F}" type="slidenum">
              <a:rPr lang="en-US" altLang="en-US"/>
              <a:pPr/>
              <a:t>14</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a:t>Data and Stories</a:t>
            </a:r>
          </a:p>
        </p:txBody>
      </p:sp>
      <p:sp>
        <p:nvSpPr>
          <p:cNvPr id="57347" name="Rectangle 3"/>
          <p:cNvSpPr>
            <a:spLocks noGrp="1" noChangeArrowheads="1"/>
          </p:cNvSpPr>
          <p:nvPr>
            <p:ph type="body" idx="1"/>
          </p:nvPr>
        </p:nvSpPr>
        <p:spPr/>
        <p:txBody>
          <a:bodyPr/>
          <a:lstStyle/>
          <a:p>
            <a:r>
              <a:rPr lang="en-US" altLang="en-US" dirty="0"/>
              <a:t>Statistical analysis: Data + Story</a:t>
            </a:r>
          </a:p>
          <a:p>
            <a:pPr lvl="1"/>
            <a:r>
              <a:rPr lang="en-US" altLang="en-US" dirty="0"/>
              <a:t>Conf. presentation: .4*Data + .6*Story ?</a:t>
            </a:r>
          </a:p>
          <a:p>
            <a:pPr lvl="1"/>
            <a:r>
              <a:rPr lang="en-US" altLang="en-US" dirty="0"/>
              <a:t>Historical analysis:  .2*Data + .8*Story ?</a:t>
            </a:r>
          </a:p>
          <a:p>
            <a:pPr lvl="1"/>
            <a:r>
              <a:rPr lang="en-US" altLang="en-US" dirty="0"/>
              <a:t>Meta-Q: What is the “data” of history?</a:t>
            </a:r>
          </a:p>
          <a:p>
            <a:r>
              <a:rPr lang="en-US" altLang="en-US" dirty="0"/>
              <a:t>A one-parameter family?</a:t>
            </a:r>
          </a:p>
          <a:p>
            <a:pPr lvl="1"/>
            <a:r>
              <a:rPr lang="en-US" altLang="en-US" sz="2000" dirty="0" err="1"/>
              <a:t>Wischenschaftliche-Forschung</a:t>
            </a:r>
            <a:r>
              <a:rPr lang="en-US" altLang="en-US" sz="2000" dirty="0"/>
              <a:t>: </a:t>
            </a:r>
            <a:r>
              <a:rPr lang="en-US" altLang="en-US" sz="2000" i="1" dirty="0"/>
              <a:t>WF</a:t>
            </a:r>
            <a:r>
              <a:rPr lang="en-US" altLang="en-US" sz="2000" dirty="0"/>
              <a:t> = </a:t>
            </a:r>
            <a:r>
              <a:rPr lang="en-US" altLang="en-US" sz="2000" i="1" dirty="0"/>
              <a:t>p * Data + (1-p)*Story</a:t>
            </a:r>
          </a:p>
          <a:p>
            <a:r>
              <a:rPr lang="en-US" altLang="en-US" dirty="0"/>
              <a:t>Where are the pictures?</a:t>
            </a:r>
          </a:p>
          <a:p>
            <a:r>
              <a:rPr lang="en-US" altLang="en-US" dirty="0"/>
              <a:t>Statistical graphics: Data   +   Picture  +  Story </a:t>
            </a:r>
          </a:p>
        </p:txBody>
      </p:sp>
      <p:grpSp>
        <p:nvGrpSpPr>
          <p:cNvPr id="16" name="Group 15">
            <a:extLst>
              <a:ext uri="{FF2B5EF4-FFF2-40B4-BE49-F238E27FC236}">
                <a16:creationId xmlns:a16="http://schemas.microsoft.com/office/drawing/2014/main" id="{89EFA4AF-2EE8-B590-FCC1-FFEE87B8C122}"/>
              </a:ext>
            </a:extLst>
          </p:cNvPr>
          <p:cNvGrpSpPr/>
          <p:nvPr/>
        </p:nvGrpSpPr>
        <p:grpSpPr>
          <a:xfrm>
            <a:off x="1646876" y="4880672"/>
            <a:ext cx="6014977" cy="1251000"/>
            <a:chOff x="1646876" y="4880672"/>
            <a:chExt cx="6014977" cy="1251000"/>
          </a:xfrm>
        </p:grpSpPr>
        <p:pic>
          <p:nvPicPr>
            <p:cNvPr id="3" name="Picture 2" descr="A black and white logo&#10;&#10;Description automatically generated">
              <a:extLst>
                <a:ext uri="{FF2B5EF4-FFF2-40B4-BE49-F238E27FC236}">
                  <a16:creationId xmlns:a16="http://schemas.microsoft.com/office/drawing/2014/main" id="{B7CE76AC-2D8F-A190-5364-8FC270BD1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641" y="5029200"/>
              <a:ext cx="994472" cy="994472"/>
            </a:xfrm>
            <a:prstGeom prst="rect">
              <a:avLst/>
            </a:prstGeom>
          </p:spPr>
        </p:pic>
        <p:pic>
          <p:nvPicPr>
            <p:cNvPr id="6" name="Picture 5" descr="A blue and yellow dotted diagram&#10;&#10;Description automatically generated">
              <a:extLst>
                <a:ext uri="{FF2B5EF4-FFF2-40B4-BE49-F238E27FC236}">
                  <a16:creationId xmlns:a16="http://schemas.microsoft.com/office/drawing/2014/main" id="{A3A0EE43-BDE2-42EE-92F8-15523E91D9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5010615"/>
              <a:ext cx="994472" cy="994472"/>
            </a:xfrm>
            <a:prstGeom prst="rect">
              <a:avLst/>
            </a:prstGeom>
          </p:spPr>
        </p:pic>
        <p:pic>
          <p:nvPicPr>
            <p:cNvPr id="8" name="Picture 7" descr="A rainbow on a book&#10;&#10;Description automatically generated">
              <a:extLst>
                <a:ext uri="{FF2B5EF4-FFF2-40B4-BE49-F238E27FC236}">
                  <a16:creationId xmlns:a16="http://schemas.microsoft.com/office/drawing/2014/main" id="{66CB77FB-3975-8B95-662E-12F3ECA1B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415" y="4880672"/>
              <a:ext cx="1214438" cy="1143000"/>
            </a:xfrm>
            <a:prstGeom prst="rect">
              <a:avLst/>
            </a:prstGeom>
          </p:spPr>
        </p:pic>
        <p:pic>
          <p:nvPicPr>
            <p:cNvPr id="14" name="Picture 13" descr="A computer screen with graph and check marks&#10;&#10;Description automatically generated">
              <a:extLst>
                <a:ext uri="{FF2B5EF4-FFF2-40B4-BE49-F238E27FC236}">
                  <a16:creationId xmlns:a16="http://schemas.microsoft.com/office/drawing/2014/main" id="{80ACC92E-4D8F-F0BD-6B33-4DE4A23BF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6876" y="5015672"/>
              <a:ext cx="1402543" cy="1116000"/>
            </a:xfrm>
            <a:prstGeom prst="rect">
              <a:avLst/>
            </a:prstGeom>
          </p:spPr>
        </p:pic>
        <p:sp>
          <p:nvSpPr>
            <p:cNvPr id="15" name="TextBox 14">
              <a:extLst>
                <a:ext uri="{FF2B5EF4-FFF2-40B4-BE49-F238E27FC236}">
                  <a16:creationId xmlns:a16="http://schemas.microsoft.com/office/drawing/2014/main" id="{8AFFDE32-9060-97CE-947B-1386A073EB66}"/>
                </a:ext>
              </a:extLst>
            </p:cNvPr>
            <p:cNvSpPr txBox="1"/>
            <p:nvPr/>
          </p:nvSpPr>
          <p:spPr>
            <a:xfrm>
              <a:off x="2963922" y="5068669"/>
              <a:ext cx="533400" cy="646331"/>
            </a:xfrm>
            <a:prstGeom prst="rect">
              <a:avLst/>
            </a:prstGeom>
            <a:noFill/>
          </p:spPr>
          <p:txBody>
            <a:bodyPr wrap="square" rtlCol="0">
              <a:spAutoFit/>
            </a:bodyPr>
            <a:lstStyle/>
            <a:p>
              <a:pPr algn="ctr"/>
              <a:r>
                <a:rPr lang="en-CA" sz="3600" dirty="0"/>
                <a:t>=</a:t>
              </a:r>
            </a:p>
          </p:txBody>
        </p:sp>
      </p:grpSp>
    </p:spTree>
    <p:extLst>
      <p:ext uri="{BB962C8B-B14F-4D97-AF65-F5344CB8AC3E}">
        <p14:creationId xmlns:p14="http://schemas.microsoft.com/office/powerpoint/2010/main" val="17629096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anim calcmode="lin" valueType="num">
                                      <p:cBhvr additive="base">
                                        <p:cTn id="11" dur="500" fill="hold"/>
                                        <p:tgtEl>
                                          <p:spTgt spid="573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7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anim calcmode="lin" valueType="num">
                                      <p:cBhvr additive="base">
                                        <p:cTn id="15" dur="500" fill="hold"/>
                                        <p:tgtEl>
                                          <p:spTgt spid="5734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73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anim calcmode="lin" valueType="num">
                                      <p:cBhvr additive="base">
                                        <p:cTn id="19" dur="500" fill="hold"/>
                                        <p:tgtEl>
                                          <p:spTgt spid="5734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3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7347">
                                            <p:txEl>
                                              <p:pRg st="4" end="4"/>
                                            </p:txEl>
                                          </p:spTgt>
                                        </p:tgtEl>
                                        <p:attrNameLst>
                                          <p:attrName>style.visibility</p:attrName>
                                        </p:attrNameLst>
                                      </p:cBhvr>
                                      <p:to>
                                        <p:strVal val="visible"/>
                                      </p:to>
                                    </p:set>
                                    <p:anim calcmode="lin" valueType="num">
                                      <p:cBhvr additive="base">
                                        <p:cTn id="25" dur="500" fill="hold"/>
                                        <p:tgtEl>
                                          <p:spTgt spid="5734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734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7347">
                                            <p:txEl>
                                              <p:pRg st="5" end="5"/>
                                            </p:txEl>
                                          </p:spTgt>
                                        </p:tgtEl>
                                        <p:attrNameLst>
                                          <p:attrName>style.visibility</p:attrName>
                                        </p:attrNameLst>
                                      </p:cBhvr>
                                      <p:to>
                                        <p:strVal val="visible"/>
                                      </p:to>
                                    </p:set>
                                    <p:anim calcmode="lin" valueType="num">
                                      <p:cBhvr additive="base">
                                        <p:cTn id="29" dur="500" fill="hold"/>
                                        <p:tgtEl>
                                          <p:spTgt spid="57347">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73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57347">
                                            <p:txEl>
                                              <p:pRg st="6" end="6"/>
                                            </p:txEl>
                                          </p:spTgt>
                                        </p:tgtEl>
                                        <p:attrNameLst>
                                          <p:attrName>style.visibility</p:attrName>
                                        </p:attrNameLst>
                                      </p:cBhvr>
                                      <p:to>
                                        <p:strVal val="visible"/>
                                      </p:to>
                                    </p:set>
                                    <p:anim calcmode="lin" valueType="num">
                                      <p:cBhvr additive="base">
                                        <p:cTn id="35" dur="500" fill="hold"/>
                                        <p:tgtEl>
                                          <p:spTgt spid="57347">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734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57347">
                                            <p:txEl>
                                              <p:pRg st="7" end="7"/>
                                            </p:txEl>
                                          </p:spTgt>
                                        </p:tgtEl>
                                        <p:attrNameLst>
                                          <p:attrName>style.visibility</p:attrName>
                                        </p:attrNameLst>
                                      </p:cBhvr>
                                      <p:to>
                                        <p:strVal val="visible"/>
                                      </p:to>
                                    </p:set>
                                    <p:anim calcmode="lin" valueType="num">
                                      <p:cBhvr additive="base">
                                        <p:cTn id="41" dur="500" fill="hold"/>
                                        <p:tgtEl>
                                          <p:spTgt spid="57347">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734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a:xfrm>
            <a:off x="381000" y="228600"/>
            <a:ext cx="8229600" cy="639763"/>
          </a:xfrm>
          <a:solidFill>
            <a:srgbClr val="0000CC"/>
          </a:solidFill>
        </p:spPr>
        <p:txBody>
          <a:bodyPr>
            <a:normAutofit fontScale="90000"/>
          </a:bodyPr>
          <a:lstStyle/>
          <a:p>
            <a:pPr eaLnBrk="1" hangingPunct="1"/>
            <a:r>
              <a:rPr lang="en-US" altLang="en-US" sz="4000" dirty="0">
                <a:solidFill>
                  <a:schemeClr val="bg1"/>
                </a:solidFill>
              </a:rPr>
              <a:t>Data, </a:t>
            </a:r>
            <a:r>
              <a:rPr lang="en-US" altLang="en-US" sz="4000" b="1" dirty="0">
                <a:solidFill>
                  <a:schemeClr val="bg1"/>
                </a:solidFill>
              </a:rPr>
              <a:t>pictures</a:t>
            </a:r>
            <a:r>
              <a:rPr lang="en-US" altLang="en-US" sz="4000" dirty="0">
                <a:solidFill>
                  <a:schemeClr val="bg1"/>
                </a:solidFill>
              </a:rPr>
              <a:t>, </a:t>
            </a:r>
            <a:r>
              <a:rPr lang="en-US" altLang="en-US" sz="4000" b="1" dirty="0">
                <a:solidFill>
                  <a:schemeClr val="bg1"/>
                </a:solidFill>
              </a:rPr>
              <a:t>models</a:t>
            </a:r>
            <a:r>
              <a:rPr lang="en-US" altLang="en-US" sz="4000" dirty="0">
                <a:solidFill>
                  <a:schemeClr val="bg1"/>
                </a:solidFill>
              </a:rPr>
              <a:t> &amp; stories</a:t>
            </a:r>
          </a:p>
        </p:txBody>
      </p:sp>
      <p:grpSp>
        <p:nvGrpSpPr>
          <p:cNvPr id="37891" name="Group 3"/>
          <p:cNvGrpSpPr>
            <a:grpSpLocks/>
          </p:cNvGrpSpPr>
          <p:nvPr/>
        </p:nvGrpSpPr>
        <p:grpSpPr bwMode="auto">
          <a:xfrm>
            <a:off x="762000" y="1981200"/>
            <a:ext cx="1524000" cy="762000"/>
            <a:chOff x="480" y="1248"/>
            <a:chExt cx="960" cy="480"/>
          </a:xfrm>
        </p:grpSpPr>
        <p:pic>
          <p:nvPicPr>
            <p:cNvPr id="2057" name="Picture 4" descr="data_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248"/>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ext Box 5"/>
            <p:cNvSpPr txBox="1">
              <a:spLocks noChangeArrowheads="1"/>
            </p:cNvSpPr>
            <p:nvPr/>
          </p:nvSpPr>
          <p:spPr bwMode="auto">
            <a:xfrm>
              <a:off x="1008" y="129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data</a:t>
              </a:r>
            </a:p>
          </p:txBody>
        </p:sp>
      </p:grpSp>
      <p:grpSp>
        <p:nvGrpSpPr>
          <p:cNvPr id="37894" name="Group 6"/>
          <p:cNvGrpSpPr>
            <a:grpSpLocks/>
          </p:cNvGrpSpPr>
          <p:nvPr/>
        </p:nvGrpSpPr>
        <p:grpSpPr bwMode="auto">
          <a:xfrm>
            <a:off x="3200400" y="4724400"/>
            <a:ext cx="1581150" cy="1712913"/>
            <a:chOff x="2304" y="2976"/>
            <a:chExt cx="996" cy="1079"/>
          </a:xfrm>
        </p:grpSpPr>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3168"/>
              <a:ext cx="996" cy="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6" name="Text Box 8"/>
            <p:cNvSpPr txBox="1">
              <a:spLocks noChangeArrowheads="1"/>
            </p:cNvSpPr>
            <p:nvPr/>
          </p:nvSpPr>
          <p:spPr bwMode="auto">
            <a:xfrm>
              <a:off x="2400" y="297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story</a:t>
              </a:r>
            </a:p>
          </p:txBody>
        </p:sp>
      </p:grpSp>
      <p:sp>
        <p:nvSpPr>
          <p:cNvPr id="37903" name="Line 15"/>
          <p:cNvSpPr>
            <a:spLocks noChangeShapeType="1"/>
          </p:cNvSpPr>
          <p:nvPr/>
        </p:nvSpPr>
        <p:spPr bwMode="auto">
          <a:xfrm>
            <a:off x="1676400" y="2590800"/>
            <a:ext cx="1905000" cy="21336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4" name="Text Box 22"/>
          <p:cNvSpPr txBox="1">
            <a:spLocks noChangeArrowheads="1"/>
          </p:cNvSpPr>
          <p:nvPr/>
        </p:nvSpPr>
        <p:spPr bwMode="auto">
          <a:xfrm>
            <a:off x="1524000" y="914400"/>
            <a:ext cx="60960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800" dirty="0"/>
              <a:t>Goal: Tell a </a:t>
            </a:r>
            <a:r>
              <a:rPr lang="en-US" altLang="en-US" sz="2800" dirty="0">
                <a:solidFill>
                  <a:srgbClr val="0070C0"/>
                </a:solidFill>
              </a:rPr>
              <a:t>credible</a:t>
            </a:r>
            <a:r>
              <a:rPr lang="en-US" altLang="en-US" sz="2800" dirty="0"/>
              <a:t> </a:t>
            </a:r>
            <a:r>
              <a:rPr lang="en-US" altLang="en-US" sz="2800" dirty="0">
                <a:solidFill>
                  <a:srgbClr val="0070C0"/>
                </a:solidFill>
              </a:rPr>
              <a:t>story</a:t>
            </a:r>
            <a:r>
              <a:rPr lang="en-US" altLang="en-US" sz="2800" dirty="0"/>
              <a:t> about some </a:t>
            </a:r>
            <a:r>
              <a:rPr lang="en-US" altLang="en-US" sz="2800" dirty="0">
                <a:solidFill>
                  <a:srgbClr val="0070C0"/>
                </a:solidFill>
              </a:rPr>
              <a:t>real</a:t>
            </a:r>
            <a:r>
              <a:rPr lang="en-US" altLang="en-US" sz="2800" dirty="0"/>
              <a:t> data problem</a:t>
            </a:r>
          </a:p>
        </p:txBody>
      </p:sp>
      <p:sp>
        <p:nvSpPr>
          <p:cNvPr id="2" name="TextBox 1"/>
          <p:cNvSpPr txBox="1"/>
          <p:nvPr/>
        </p:nvSpPr>
        <p:spPr>
          <a:xfrm>
            <a:off x="1219200" y="3429000"/>
            <a:ext cx="2133600" cy="1477328"/>
          </a:xfrm>
          <a:prstGeom prst="rect">
            <a:avLst/>
          </a:prstGeom>
          <a:noFill/>
        </p:spPr>
        <p:txBody>
          <a:bodyPr wrap="square" rtlCol="0">
            <a:spAutoFit/>
          </a:bodyPr>
          <a:lstStyle/>
          <a:p>
            <a:r>
              <a:rPr lang="en-US" dirty="0"/>
              <a:t>COVID vaccination</a:t>
            </a:r>
          </a:p>
          <a:p>
            <a:r>
              <a:rPr lang="en-US" dirty="0"/>
              <a:t>Global warming</a:t>
            </a:r>
          </a:p>
          <a:p>
            <a:r>
              <a:rPr lang="en-US" dirty="0"/>
              <a:t>Housing costs</a:t>
            </a:r>
          </a:p>
          <a:p>
            <a:r>
              <a:rPr lang="en-US" dirty="0"/>
              <a:t>Election results</a:t>
            </a:r>
          </a:p>
          <a:p>
            <a:r>
              <a:rPr lang="en-US" dirty="0"/>
              <a:t>…</a:t>
            </a:r>
          </a:p>
        </p:txBody>
      </p:sp>
    </p:spTree>
    <p:extLst>
      <p:ext uri="{BB962C8B-B14F-4D97-AF65-F5344CB8AC3E}">
        <p14:creationId xmlns:p14="http://schemas.microsoft.com/office/powerpoint/2010/main" val="2388705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9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79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3" grpId="0" animBg="1"/>
      <p:bldP spid="37903" grpId="1"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228600"/>
            <a:ext cx="8229600" cy="639763"/>
          </a:xfrm>
          <a:solidFill>
            <a:srgbClr val="0000CC"/>
          </a:solidFill>
        </p:spPr>
        <p:txBody>
          <a:bodyPr>
            <a:normAutofit fontScale="90000"/>
          </a:bodyPr>
          <a:lstStyle/>
          <a:p>
            <a:pPr eaLnBrk="1" hangingPunct="1"/>
            <a:r>
              <a:rPr lang="en-US" altLang="en-US" sz="4000">
                <a:solidFill>
                  <a:schemeClr val="bg1"/>
                </a:solidFill>
              </a:rPr>
              <a:t>Data, pictures, models &amp; stories</a:t>
            </a:r>
          </a:p>
        </p:txBody>
      </p:sp>
      <p:grpSp>
        <p:nvGrpSpPr>
          <p:cNvPr id="31747" name="Group 3"/>
          <p:cNvGrpSpPr>
            <a:grpSpLocks/>
          </p:cNvGrpSpPr>
          <p:nvPr/>
        </p:nvGrpSpPr>
        <p:grpSpPr bwMode="auto">
          <a:xfrm>
            <a:off x="762000" y="1981200"/>
            <a:ext cx="1524000" cy="762000"/>
            <a:chOff x="480" y="1248"/>
            <a:chExt cx="960" cy="480"/>
          </a:xfrm>
        </p:grpSpPr>
        <p:pic>
          <p:nvPicPr>
            <p:cNvPr id="5144" name="Picture 4" descr="data_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248"/>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5" name="Text Box 5"/>
            <p:cNvSpPr txBox="1">
              <a:spLocks noChangeArrowheads="1"/>
            </p:cNvSpPr>
            <p:nvPr/>
          </p:nvSpPr>
          <p:spPr bwMode="auto">
            <a:xfrm>
              <a:off x="1008" y="129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data</a:t>
              </a:r>
            </a:p>
          </p:txBody>
        </p:sp>
      </p:grpSp>
      <p:grpSp>
        <p:nvGrpSpPr>
          <p:cNvPr id="31750" name="Group 6"/>
          <p:cNvGrpSpPr>
            <a:grpSpLocks/>
          </p:cNvGrpSpPr>
          <p:nvPr/>
        </p:nvGrpSpPr>
        <p:grpSpPr bwMode="auto">
          <a:xfrm>
            <a:off x="3200400" y="4724400"/>
            <a:ext cx="1581150" cy="1712913"/>
            <a:chOff x="2304" y="2976"/>
            <a:chExt cx="996" cy="1079"/>
          </a:xfrm>
        </p:grpSpPr>
        <p:pic>
          <p:nvPicPr>
            <p:cNvPr id="51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3168"/>
              <a:ext cx="996" cy="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43" name="Text Box 8"/>
            <p:cNvSpPr txBox="1">
              <a:spLocks noChangeArrowheads="1"/>
            </p:cNvSpPr>
            <p:nvPr/>
          </p:nvSpPr>
          <p:spPr bwMode="auto">
            <a:xfrm>
              <a:off x="2400" y="297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story</a:t>
              </a:r>
            </a:p>
          </p:txBody>
        </p:sp>
      </p:grpSp>
      <p:grpSp>
        <p:nvGrpSpPr>
          <p:cNvPr id="31753" name="Group 9"/>
          <p:cNvGrpSpPr>
            <a:grpSpLocks/>
          </p:cNvGrpSpPr>
          <p:nvPr/>
        </p:nvGrpSpPr>
        <p:grpSpPr bwMode="auto">
          <a:xfrm>
            <a:off x="3962400" y="1676400"/>
            <a:ext cx="1720850" cy="1122363"/>
            <a:chOff x="4176" y="1056"/>
            <a:chExt cx="1084" cy="707"/>
          </a:xfrm>
        </p:grpSpPr>
        <p:pic>
          <p:nvPicPr>
            <p:cNvPr id="5140" name="Picture 10" descr="model-dekk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6" y="1104"/>
              <a:ext cx="1014"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1" name="Rectangle 11"/>
            <p:cNvSpPr>
              <a:spLocks noChangeArrowheads="1"/>
            </p:cNvSpPr>
            <p:nvPr/>
          </p:nvSpPr>
          <p:spPr bwMode="auto">
            <a:xfrm>
              <a:off x="4752" y="1056"/>
              <a:ext cx="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model</a:t>
              </a:r>
            </a:p>
          </p:txBody>
        </p:sp>
      </p:grpSp>
      <p:grpSp>
        <p:nvGrpSpPr>
          <p:cNvPr id="31756" name="Group 12"/>
          <p:cNvGrpSpPr>
            <a:grpSpLocks/>
          </p:cNvGrpSpPr>
          <p:nvPr/>
        </p:nvGrpSpPr>
        <p:grpSpPr bwMode="auto">
          <a:xfrm>
            <a:off x="1524000" y="2971800"/>
            <a:ext cx="1447800" cy="1674813"/>
            <a:chOff x="1200" y="1872"/>
            <a:chExt cx="912" cy="1055"/>
          </a:xfrm>
        </p:grpSpPr>
        <p:pic>
          <p:nvPicPr>
            <p:cNvPr id="5138"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2112"/>
              <a:ext cx="906"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9" name="Text Box 14"/>
            <p:cNvSpPr txBox="1">
              <a:spLocks noChangeArrowheads="1"/>
            </p:cNvSpPr>
            <p:nvPr/>
          </p:nvSpPr>
          <p:spPr bwMode="auto">
            <a:xfrm>
              <a:off x="1200" y="1872"/>
              <a:ext cx="9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visualization</a:t>
              </a:r>
            </a:p>
          </p:txBody>
        </p:sp>
      </p:grpSp>
      <p:grpSp>
        <p:nvGrpSpPr>
          <p:cNvPr id="31759" name="Group 15"/>
          <p:cNvGrpSpPr>
            <a:grpSpLocks/>
          </p:cNvGrpSpPr>
          <p:nvPr/>
        </p:nvGrpSpPr>
        <p:grpSpPr bwMode="auto">
          <a:xfrm>
            <a:off x="4953000" y="2971800"/>
            <a:ext cx="2286000" cy="1254125"/>
            <a:chOff x="3120" y="1872"/>
            <a:chExt cx="1440" cy="790"/>
          </a:xfrm>
        </p:grpSpPr>
        <p:pic>
          <p:nvPicPr>
            <p:cNvPr id="5136" name="Picture 16" descr="summary-F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2112"/>
              <a:ext cx="1440"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7" name="Text Box 17"/>
            <p:cNvSpPr txBox="1">
              <a:spLocks noChangeArrowheads="1"/>
            </p:cNvSpPr>
            <p:nvPr/>
          </p:nvSpPr>
          <p:spPr bwMode="auto">
            <a:xfrm>
              <a:off x="3552" y="1872"/>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summary</a:t>
              </a:r>
            </a:p>
          </p:txBody>
        </p:sp>
      </p:grpSp>
      <p:sp>
        <p:nvSpPr>
          <p:cNvPr id="31763" name="Line 19"/>
          <p:cNvSpPr>
            <a:spLocks noChangeShapeType="1"/>
          </p:cNvSpPr>
          <p:nvPr/>
        </p:nvSpPr>
        <p:spPr bwMode="auto">
          <a:xfrm>
            <a:off x="2362200" y="2209800"/>
            <a:ext cx="1676400" cy="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4" name="Line 20"/>
          <p:cNvSpPr>
            <a:spLocks noChangeShapeType="1"/>
          </p:cNvSpPr>
          <p:nvPr/>
        </p:nvSpPr>
        <p:spPr bwMode="auto">
          <a:xfrm>
            <a:off x="5562600" y="2362200"/>
            <a:ext cx="609600" cy="6858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5" name="Line 21"/>
          <p:cNvSpPr>
            <a:spLocks noChangeShapeType="1"/>
          </p:cNvSpPr>
          <p:nvPr/>
        </p:nvSpPr>
        <p:spPr bwMode="auto">
          <a:xfrm>
            <a:off x="1219200" y="2819400"/>
            <a:ext cx="304800" cy="4572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6" name="Line 22"/>
          <p:cNvSpPr>
            <a:spLocks noChangeShapeType="1"/>
          </p:cNvSpPr>
          <p:nvPr/>
        </p:nvSpPr>
        <p:spPr bwMode="auto">
          <a:xfrm>
            <a:off x="2133600" y="4648200"/>
            <a:ext cx="990600" cy="8382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7" name="Line 23"/>
          <p:cNvSpPr>
            <a:spLocks noChangeShapeType="1"/>
          </p:cNvSpPr>
          <p:nvPr/>
        </p:nvSpPr>
        <p:spPr bwMode="auto">
          <a:xfrm flipV="1">
            <a:off x="3048000" y="2667000"/>
            <a:ext cx="914400" cy="5334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9" name="Text Box 25"/>
          <p:cNvSpPr txBox="1">
            <a:spLocks noChangeArrowheads="1"/>
          </p:cNvSpPr>
          <p:nvPr/>
        </p:nvSpPr>
        <p:spPr bwMode="auto">
          <a:xfrm rot="2700000">
            <a:off x="304800" y="44196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400">
                <a:solidFill>
                  <a:srgbClr val="0000CC"/>
                </a:solidFill>
              </a:rPr>
              <a:t>Exploratory</a:t>
            </a:r>
          </a:p>
        </p:txBody>
      </p:sp>
      <p:sp>
        <p:nvSpPr>
          <p:cNvPr id="31770" name="Text Box 26"/>
          <p:cNvSpPr txBox="1">
            <a:spLocks noChangeArrowheads="1"/>
          </p:cNvSpPr>
          <p:nvPr/>
        </p:nvSpPr>
        <p:spPr bwMode="auto">
          <a:xfrm rot="2700000">
            <a:off x="6019800" y="2819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400">
                <a:solidFill>
                  <a:srgbClr val="0000CC"/>
                </a:solidFill>
              </a:rPr>
              <a:t>Model-based</a:t>
            </a:r>
          </a:p>
        </p:txBody>
      </p:sp>
      <p:sp>
        <p:nvSpPr>
          <p:cNvPr id="5135" name="Text Box 27"/>
          <p:cNvSpPr txBox="1">
            <a:spLocks noChangeArrowheads="1"/>
          </p:cNvSpPr>
          <p:nvPr/>
        </p:nvSpPr>
        <p:spPr bwMode="auto">
          <a:xfrm>
            <a:off x="1943100" y="914400"/>
            <a:ext cx="510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800"/>
              <a:t>Two paths to enlightenment</a:t>
            </a:r>
          </a:p>
        </p:txBody>
      </p:sp>
    </p:spTree>
    <p:extLst>
      <p:ext uri="{BB962C8B-B14F-4D97-AF65-F5344CB8AC3E}">
        <p14:creationId xmlns:p14="http://schemas.microsoft.com/office/powerpoint/2010/main" val="3923595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66"/>
                                        </p:tgtEl>
                                        <p:attrNameLst>
                                          <p:attrName>style.visibility</p:attrName>
                                        </p:attrNameLst>
                                      </p:cBhvr>
                                      <p:to>
                                        <p:strVal val="visible"/>
                                      </p:to>
                                    </p:set>
                                  </p:childTnLst>
                                </p:cTn>
                              </p:par>
                              <p:par>
                                <p:cTn id="15" presetID="2" presetClass="entr" presetSubtype="8" fill="hold" nodeType="withEffect">
                                  <p:stCondLst>
                                    <p:cond delay="0"/>
                                  </p:stCondLst>
                                  <p:childTnLst>
                                    <p:set>
                                      <p:cBhvr>
                                        <p:cTn id="16" dur="1" fill="hold">
                                          <p:stCondLst>
                                            <p:cond delay="0"/>
                                          </p:stCondLst>
                                        </p:cTn>
                                        <p:tgtEl>
                                          <p:spTgt spid="31769">
                                            <p:txEl>
                                              <p:pRg st="0" end="0"/>
                                            </p:txEl>
                                          </p:spTgt>
                                        </p:tgtEl>
                                        <p:attrNameLst>
                                          <p:attrName>style.visibility</p:attrName>
                                        </p:attrNameLst>
                                      </p:cBhvr>
                                      <p:to>
                                        <p:strVal val="visible"/>
                                      </p:to>
                                    </p:set>
                                    <p:anim calcmode="lin" valueType="num">
                                      <p:cBhvr additive="base">
                                        <p:cTn id="17" dur="500" fill="hold"/>
                                        <p:tgtEl>
                                          <p:spTgt spid="31769">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17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67"/>
                                        </p:tgtEl>
                                        <p:attrNameLst>
                                          <p:attrName>style.visibility</p:attrName>
                                        </p:attrNameLst>
                                      </p:cBhvr>
                                      <p:to>
                                        <p:strVal val="visible"/>
                                      </p:to>
                                    </p:set>
                                  </p:childTnLst>
                                </p:cTn>
                              </p:par>
                              <p:par>
                                <p:cTn id="27" presetID="2" presetClass="entr" presetSubtype="2" fill="hold" nodeType="withEffect">
                                  <p:stCondLst>
                                    <p:cond delay="0"/>
                                  </p:stCondLst>
                                  <p:childTnLst>
                                    <p:set>
                                      <p:cBhvr>
                                        <p:cTn id="28" dur="1" fill="hold">
                                          <p:stCondLst>
                                            <p:cond delay="0"/>
                                          </p:stCondLst>
                                        </p:cTn>
                                        <p:tgtEl>
                                          <p:spTgt spid="31770">
                                            <p:txEl>
                                              <p:pRg st="0" end="0"/>
                                            </p:txEl>
                                          </p:spTgt>
                                        </p:tgtEl>
                                        <p:attrNameLst>
                                          <p:attrName>style.visibility</p:attrName>
                                        </p:attrNameLst>
                                      </p:cBhvr>
                                      <p:to>
                                        <p:strVal val="visible"/>
                                      </p:to>
                                    </p:set>
                                    <p:anim calcmode="lin" valueType="num">
                                      <p:cBhvr additive="base">
                                        <p:cTn id="29" dur="500" fill="hold"/>
                                        <p:tgtEl>
                                          <p:spTgt spid="31770">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177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3" grpId="0" animBg="1"/>
      <p:bldP spid="31764" grpId="0" animBg="1"/>
      <p:bldP spid="31765" grpId="0" animBg="1"/>
      <p:bldP spid="31766" grpId="0" animBg="1"/>
      <p:bldP spid="317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228600"/>
            <a:ext cx="8229600" cy="639763"/>
          </a:xfrm>
          <a:solidFill>
            <a:srgbClr val="0000CC"/>
          </a:solidFill>
        </p:spPr>
        <p:txBody>
          <a:bodyPr>
            <a:normAutofit fontScale="90000"/>
          </a:bodyPr>
          <a:lstStyle/>
          <a:p>
            <a:pPr eaLnBrk="1" hangingPunct="1"/>
            <a:r>
              <a:rPr lang="en-US" altLang="en-US" sz="4000">
                <a:solidFill>
                  <a:schemeClr val="bg1"/>
                </a:solidFill>
              </a:rPr>
              <a:t>Data, pictures, models &amp; stories</a:t>
            </a:r>
          </a:p>
        </p:txBody>
      </p:sp>
      <p:grpSp>
        <p:nvGrpSpPr>
          <p:cNvPr id="13326" name="Group 14"/>
          <p:cNvGrpSpPr>
            <a:grpSpLocks/>
          </p:cNvGrpSpPr>
          <p:nvPr/>
        </p:nvGrpSpPr>
        <p:grpSpPr bwMode="auto">
          <a:xfrm>
            <a:off x="762000" y="1981200"/>
            <a:ext cx="1524000" cy="762000"/>
            <a:chOff x="480" y="1248"/>
            <a:chExt cx="960" cy="480"/>
          </a:xfrm>
        </p:grpSpPr>
        <p:pic>
          <p:nvPicPr>
            <p:cNvPr id="7199" name="Picture 3" descr="data_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248"/>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0" name="Text Box 5"/>
            <p:cNvSpPr txBox="1">
              <a:spLocks noChangeArrowheads="1"/>
            </p:cNvSpPr>
            <p:nvPr/>
          </p:nvSpPr>
          <p:spPr bwMode="auto">
            <a:xfrm>
              <a:off x="1008" y="129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data</a:t>
              </a:r>
            </a:p>
          </p:txBody>
        </p:sp>
      </p:grpSp>
      <p:grpSp>
        <p:nvGrpSpPr>
          <p:cNvPr id="13327" name="Group 15"/>
          <p:cNvGrpSpPr>
            <a:grpSpLocks/>
          </p:cNvGrpSpPr>
          <p:nvPr/>
        </p:nvGrpSpPr>
        <p:grpSpPr bwMode="auto">
          <a:xfrm>
            <a:off x="3200400" y="4724400"/>
            <a:ext cx="1581150" cy="1712913"/>
            <a:chOff x="2304" y="2976"/>
            <a:chExt cx="996" cy="1079"/>
          </a:xfrm>
        </p:grpSpPr>
        <p:pic>
          <p:nvPicPr>
            <p:cNvPr id="719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3168"/>
              <a:ext cx="996" cy="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8" name="Text Box 6"/>
            <p:cNvSpPr txBox="1">
              <a:spLocks noChangeArrowheads="1"/>
            </p:cNvSpPr>
            <p:nvPr/>
          </p:nvSpPr>
          <p:spPr bwMode="auto">
            <a:xfrm>
              <a:off x="2400" y="297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story</a:t>
              </a:r>
            </a:p>
          </p:txBody>
        </p:sp>
      </p:grpSp>
      <p:grpSp>
        <p:nvGrpSpPr>
          <p:cNvPr id="13328" name="Group 16"/>
          <p:cNvGrpSpPr>
            <a:grpSpLocks/>
          </p:cNvGrpSpPr>
          <p:nvPr/>
        </p:nvGrpSpPr>
        <p:grpSpPr bwMode="auto">
          <a:xfrm>
            <a:off x="3962400" y="1676400"/>
            <a:ext cx="1720850" cy="1122363"/>
            <a:chOff x="4176" y="1056"/>
            <a:chExt cx="1084" cy="707"/>
          </a:xfrm>
        </p:grpSpPr>
        <p:pic>
          <p:nvPicPr>
            <p:cNvPr id="7195" name="Picture 7" descr="model-dekk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6" y="1104"/>
              <a:ext cx="1014"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6" name="Rectangle 10"/>
            <p:cNvSpPr>
              <a:spLocks noChangeArrowheads="1"/>
            </p:cNvSpPr>
            <p:nvPr/>
          </p:nvSpPr>
          <p:spPr bwMode="auto">
            <a:xfrm>
              <a:off x="4752" y="1056"/>
              <a:ext cx="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model</a:t>
              </a:r>
            </a:p>
          </p:txBody>
        </p:sp>
      </p:grpSp>
      <p:grpSp>
        <p:nvGrpSpPr>
          <p:cNvPr id="13323" name="Group 11"/>
          <p:cNvGrpSpPr>
            <a:grpSpLocks/>
          </p:cNvGrpSpPr>
          <p:nvPr/>
        </p:nvGrpSpPr>
        <p:grpSpPr bwMode="auto">
          <a:xfrm>
            <a:off x="1524000" y="2971800"/>
            <a:ext cx="1447800" cy="1674813"/>
            <a:chOff x="1200" y="1872"/>
            <a:chExt cx="912" cy="1055"/>
          </a:xfrm>
        </p:grpSpPr>
        <p:pic>
          <p:nvPicPr>
            <p:cNvPr id="719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2112"/>
              <a:ext cx="906"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4" name="Text Box 13"/>
            <p:cNvSpPr txBox="1">
              <a:spLocks noChangeArrowheads="1"/>
            </p:cNvSpPr>
            <p:nvPr/>
          </p:nvSpPr>
          <p:spPr bwMode="auto">
            <a:xfrm>
              <a:off x="1200" y="1872"/>
              <a:ext cx="9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visualization</a:t>
              </a:r>
            </a:p>
          </p:txBody>
        </p:sp>
      </p:grpSp>
      <p:grpSp>
        <p:nvGrpSpPr>
          <p:cNvPr id="13340" name="Group 28"/>
          <p:cNvGrpSpPr>
            <a:grpSpLocks/>
          </p:cNvGrpSpPr>
          <p:nvPr/>
        </p:nvGrpSpPr>
        <p:grpSpPr bwMode="auto">
          <a:xfrm>
            <a:off x="4953000" y="2971800"/>
            <a:ext cx="2286000" cy="1254125"/>
            <a:chOff x="3120" y="1872"/>
            <a:chExt cx="1440" cy="790"/>
          </a:xfrm>
        </p:grpSpPr>
        <p:pic>
          <p:nvPicPr>
            <p:cNvPr id="7191" name="Picture 8" descr="summary-F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2112"/>
              <a:ext cx="1440"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2" name="Text Box 17"/>
            <p:cNvSpPr txBox="1">
              <a:spLocks noChangeArrowheads="1"/>
            </p:cNvSpPr>
            <p:nvPr/>
          </p:nvSpPr>
          <p:spPr bwMode="auto">
            <a:xfrm>
              <a:off x="3552" y="1872"/>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summary</a:t>
              </a:r>
            </a:p>
          </p:txBody>
        </p:sp>
      </p:grpSp>
      <p:grpSp>
        <p:nvGrpSpPr>
          <p:cNvPr id="13341" name="Group 29"/>
          <p:cNvGrpSpPr>
            <a:grpSpLocks/>
          </p:cNvGrpSpPr>
          <p:nvPr/>
        </p:nvGrpSpPr>
        <p:grpSpPr bwMode="auto">
          <a:xfrm>
            <a:off x="5791200" y="4724400"/>
            <a:ext cx="2667000" cy="1698625"/>
            <a:chOff x="3648" y="2976"/>
            <a:chExt cx="1680" cy="1070"/>
          </a:xfrm>
        </p:grpSpPr>
        <p:pic>
          <p:nvPicPr>
            <p:cNvPr id="7189" name="Picture 9" descr="inference-SDT_diagra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3168"/>
              <a:ext cx="163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0" name="Text Box 18"/>
            <p:cNvSpPr txBox="1">
              <a:spLocks noChangeArrowheads="1"/>
            </p:cNvSpPr>
            <p:nvPr/>
          </p:nvSpPr>
          <p:spPr bwMode="auto">
            <a:xfrm>
              <a:off x="4560" y="2976"/>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inference</a:t>
              </a:r>
            </a:p>
          </p:txBody>
        </p:sp>
      </p:grpSp>
      <p:sp>
        <p:nvSpPr>
          <p:cNvPr id="13331" name="Line 19"/>
          <p:cNvSpPr>
            <a:spLocks noChangeShapeType="1"/>
          </p:cNvSpPr>
          <p:nvPr/>
        </p:nvSpPr>
        <p:spPr bwMode="auto">
          <a:xfrm>
            <a:off x="1676400" y="2590800"/>
            <a:ext cx="1905000" cy="21336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2" name="Line 20"/>
          <p:cNvSpPr>
            <a:spLocks noChangeShapeType="1"/>
          </p:cNvSpPr>
          <p:nvPr/>
        </p:nvSpPr>
        <p:spPr bwMode="auto">
          <a:xfrm>
            <a:off x="2362200" y="2209800"/>
            <a:ext cx="1676400" cy="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3" name="Line 21"/>
          <p:cNvSpPr>
            <a:spLocks noChangeShapeType="1"/>
          </p:cNvSpPr>
          <p:nvPr/>
        </p:nvSpPr>
        <p:spPr bwMode="auto">
          <a:xfrm>
            <a:off x="5562600" y="2362200"/>
            <a:ext cx="609600" cy="6858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4" name="Line 22"/>
          <p:cNvSpPr>
            <a:spLocks noChangeShapeType="1"/>
          </p:cNvSpPr>
          <p:nvPr/>
        </p:nvSpPr>
        <p:spPr bwMode="auto">
          <a:xfrm>
            <a:off x="6096000" y="4267200"/>
            <a:ext cx="457200" cy="6858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5" name="Line 23"/>
          <p:cNvSpPr>
            <a:spLocks noChangeShapeType="1"/>
          </p:cNvSpPr>
          <p:nvPr/>
        </p:nvSpPr>
        <p:spPr bwMode="auto">
          <a:xfrm flipH="1">
            <a:off x="4800600" y="5638800"/>
            <a:ext cx="1219200" cy="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6" name="Line 24"/>
          <p:cNvSpPr>
            <a:spLocks noChangeShapeType="1"/>
          </p:cNvSpPr>
          <p:nvPr/>
        </p:nvSpPr>
        <p:spPr bwMode="auto">
          <a:xfrm>
            <a:off x="1219200" y="2819400"/>
            <a:ext cx="304800" cy="4572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7" name="Line 25"/>
          <p:cNvSpPr>
            <a:spLocks noChangeShapeType="1"/>
          </p:cNvSpPr>
          <p:nvPr/>
        </p:nvSpPr>
        <p:spPr bwMode="auto">
          <a:xfrm>
            <a:off x="2133600" y="4648200"/>
            <a:ext cx="990600" cy="8382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8" name="Line 26"/>
          <p:cNvSpPr>
            <a:spLocks noChangeShapeType="1"/>
          </p:cNvSpPr>
          <p:nvPr/>
        </p:nvSpPr>
        <p:spPr bwMode="auto">
          <a:xfrm flipV="1">
            <a:off x="3048000" y="2667000"/>
            <a:ext cx="914400" cy="5334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9" name="Line 27"/>
          <p:cNvSpPr>
            <a:spLocks noChangeShapeType="1"/>
          </p:cNvSpPr>
          <p:nvPr/>
        </p:nvSpPr>
        <p:spPr bwMode="auto">
          <a:xfrm flipH="1">
            <a:off x="3048000" y="3733800"/>
            <a:ext cx="1752600" cy="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2" name="Text Box 30"/>
          <p:cNvSpPr txBox="1">
            <a:spLocks noChangeArrowheads="1"/>
          </p:cNvSpPr>
          <p:nvPr/>
        </p:nvSpPr>
        <p:spPr bwMode="auto">
          <a:xfrm rot="2700000">
            <a:off x="304800" y="44196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400">
                <a:solidFill>
                  <a:srgbClr val="0000CC"/>
                </a:solidFill>
              </a:rPr>
              <a:t>Exploratory</a:t>
            </a:r>
          </a:p>
        </p:txBody>
      </p:sp>
      <p:sp>
        <p:nvSpPr>
          <p:cNvPr id="13343" name="Text Box 31"/>
          <p:cNvSpPr txBox="1">
            <a:spLocks noChangeArrowheads="1"/>
          </p:cNvSpPr>
          <p:nvPr/>
        </p:nvSpPr>
        <p:spPr bwMode="auto">
          <a:xfrm rot="2700000">
            <a:off x="6019800" y="2819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400">
                <a:solidFill>
                  <a:srgbClr val="0000CC"/>
                </a:solidFill>
              </a:rPr>
              <a:t>Model-based</a:t>
            </a:r>
          </a:p>
        </p:txBody>
      </p:sp>
      <p:sp>
        <p:nvSpPr>
          <p:cNvPr id="7188" name="Text Box 32"/>
          <p:cNvSpPr txBox="1">
            <a:spLocks noChangeArrowheads="1"/>
          </p:cNvSpPr>
          <p:nvPr/>
        </p:nvSpPr>
        <p:spPr bwMode="auto">
          <a:xfrm>
            <a:off x="1943100" y="914400"/>
            <a:ext cx="510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800"/>
              <a:t>Now, tell the story!</a:t>
            </a:r>
          </a:p>
        </p:txBody>
      </p:sp>
    </p:spTree>
    <p:extLst>
      <p:ext uri="{BB962C8B-B14F-4D97-AF65-F5344CB8AC3E}">
        <p14:creationId xmlns:p14="http://schemas.microsoft.com/office/powerpoint/2010/main" val="436896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2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3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3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37"/>
                                        </p:tgtEl>
                                        <p:attrNameLst>
                                          <p:attrName>style.visibility</p:attrName>
                                        </p:attrNameLst>
                                      </p:cBhvr>
                                      <p:to>
                                        <p:strVal val="visible"/>
                                      </p:to>
                                    </p:set>
                                  </p:childTnLst>
                                </p:cTn>
                              </p:par>
                              <p:par>
                                <p:cTn id="23" presetID="2" presetClass="entr" presetSubtype="8" fill="hold" nodeType="withEffect">
                                  <p:stCondLst>
                                    <p:cond delay="0"/>
                                  </p:stCondLst>
                                  <p:childTnLst>
                                    <p:set>
                                      <p:cBhvr>
                                        <p:cTn id="24" dur="1" fill="hold">
                                          <p:stCondLst>
                                            <p:cond delay="0"/>
                                          </p:stCondLst>
                                        </p:cTn>
                                        <p:tgtEl>
                                          <p:spTgt spid="13342">
                                            <p:txEl>
                                              <p:pRg st="0" end="0"/>
                                            </p:txEl>
                                          </p:spTgt>
                                        </p:tgtEl>
                                        <p:attrNameLst>
                                          <p:attrName>style.visibility</p:attrName>
                                        </p:attrNameLst>
                                      </p:cBhvr>
                                      <p:to>
                                        <p:strVal val="visible"/>
                                      </p:to>
                                    </p:set>
                                    <p:anim calcmode="lin" valueType="num">
                                      <p:cBhvr additive="base">
                                        <p:cTn id="25" dur="500" fill="hold"/>
                                        <p:tgtEl>
                                          <p:spTgt spid="13342">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3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38"/>
                                        </p:tgtEl>
                                        <p:attrNameLst>
                                          <p:attrName>style.visibility</p:attrName>
                                        </p:attrNameLst>
                                      </p:cBhvr>
                                      <p:to>
                                        <p:strVal val="visible"/>
                                      </p:to>
                                    </p:set>
                                  </p:childTnLst>
                                </p:cTn>
                              </p:par>
                              <p:par>
                                <p:cTn id="35" presetID="2" presetClass="entr" presetSubtype="2" fill="hold" nodeType="withEffect">
                                  <p:stCondLst>
                                    <p:cond delay="0"/>
                                  </p:stCondLst>
                                  <p:childTnLst>
                                    <p:set>
                                      <p:cBhvr>
                                        <p:cTn id="36" dur="1" fill="hold">
                                          <p:stCondLst>
                                            <p:cond delay="0"/>
                                          </p:stCondLst>
                                        </p:cTn>
                                        <p:tgtEl>
                                          <p:spTgt spid="13343">
                                            <p:txEl>
                                              <p:pRg st="0" end="0"/>
                                            </p:txEl>
                                          </p:spTgt>
                                        </p:tgtEl>
                                        <p:attrNameLst>
                                          <p:attrName>style.visibility</p:attrName>
                                        </p:attrNameLst>
                                      </p:cBhvr>
                                      <p:to>
                                        <p:strVal val="visible"/>
                                      </p:to>
                                    </p:set>
                                    <p:anim calcmode="lin" valueType="num">
                                      <p:cBhvr additive="base">
                                        <p:cTn id="37" dur="500" fill="hold"/>
                                        <p:tgtEl>
                                          <p:spTgt spid="13343">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33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34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3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41"/>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33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1" grpId="0" animBg="1"/>
      <p:bldP spid="13331" grpId="1" animBg="1"/>
      <p:bldP spid="13332" grpId="0" animBg="1"/>
      <p:bldP spid="13333" grpId="0" animBg="1"/>
      <p:bldP spid="13334" grpId="0" animBg="1"/>
      <p:bldP spid="13335" grpId="0" animBg="1"/>
      <p:bldP spid="13336" grpId="0" animBg="1"/>
      <p:bldP spid="13337" grpId="0" animBg="1"/>
      <p:bldP spid="13338" grpId="0" animBg="1"/>
      <p:bldP spid="13339" grpId="0" animBg="1"/>
      <p:bldP spid="133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95" y="1606677"/>
            <a:ext cx="6491366" cy="4663440"/>
          </a:xfrm>
          <a:prstGeom prst="rect">
            <a:avLst/>
          </a:prstGeom>
        </p:spPr>
      </p:pic>
      <p:sp>
        <p:nvSpPr>
          <p:cNvPr id="5" name="Slide Number Placeholder 4"/>
          <p:cNvSpPr>
            <a:spLocks noGrp="1"/>
          </p:cNvSpPr>
          <p:nvPr>
            <p:ph type="sldNum" sz="quarter" idx="12"/>
          </p:nvPr>
        </p:nvSpPr>
        <p:spPr/>
        <p:txBody>
          <a:bodyPr/>
          <a:lstStyle/>
          <a:p>
            <a:fld id="{0336E180-4C2D-40FA-BE14-08349DC8F9E7}" type="slidenum">
              <a:rPr lang="en-US" altLang="en-US"/>
              <a:pPr/>
              <a:t>18</a:t>
            </a:fld>
            <a:endParaRPr lang="en-US" altLang="en-US"/>
          </a:p>
        </p:txBody>
      </p:sp>
      <p:sp>
        <p:nvSpPr>
          <p:cNvPr id="59394" name="Rectangle 2"/>
          <p:cNvSpPr>
            <a:spLocks noGrp="1" noChangeArrowheads="1"/>
          </p:cNvSpPr>
          <p:nvPr>
            <p:ph type="title"/>
          </p:nvPr>
        </p:nvSpPr>
        <p:spPr/>
        <p:txBody>
          <a:bodyPr>
            <a:normAutofit fontScale="90000"/>
          </a:bodyPr>
          <a:lstStyle/>
          <a:p>
            <a:r>
              <a:rPr lang="en-US" altLang="en-US" dirty="0"/>
              <a:t>Words, numbers and pictures</a:t>
            </a:r>
          </a:p>
        </p:txBody>
      </p:sp>
      <p:sp>
        <p:nvSpPr>
          <p:cNvPr id="59396" name="Text Box 4"/>
          <p:cNvSpPr txBox="1">
            <a:spLocks noChangeArrowheads="1"/>
          </p:cNvSpPr>
          <p:nvPr/>
        </p:nvSpPr>
        <p:spPr bwMode="auto">
          <a:xfrm>
            <a:off x="304800" y="2057400"/>
            <a:ext cx="2971800"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solidFill>
                  <a:schemeClr val="tx1"/>
                </a:solidFill>
              </a:rPr>
              <a:t>Modes of communication, as composed of words (story), numbers (symbols) and pictures (images) in different proportions</a:t>
            </a:r>
          </a:p>
        </p:txBody>
      </p:sp>
      <p:sp>
        <p:nvSpPr>
          <p:cNvPr id="2" name="TextBox 1"/>
          <p:cNvSpPr txBox="1"/>
          <p:nvPr/>
        </p:nvSpPr>
        <p:spPr>
          <a:xfrm>
            <a:off x="457200" y="1148703"/>
            <a:ext cx="4953000" cy="461665"/>
          </a:xfrm>
          <a:prstGeom prst="rect">
            <a:avLst/>
          </a:prstGeom>
          <a:noFill/>
        </p:spPr>
        <p:txBody>
          <a:bodyPr wrap="square" rtlCol="0">
            <a:spAutoFit/>
          </a:bodyPr>
          <a:lstStyle/>
          <a:p>
            <a:r>
              <a:rPr lang="en-US" sz="2400" dirty="0"/>
              <a:t>Pictures and images in a wider context</a:t>
            </a:r>
          </a:p>
        </p:txBody>
      </p:sp>
      <p:sp>
        <p:nvSpPr>
          <p:cNvPr id="4" name="TextBox 3"/>
          <p:cNvSpPr txBox="1"/>
          <p:nvPr/>
        </p:nvSpPr>
        <p:spPr>
          <a:xfrm>
            <a:off x="5791200" y="2057400"/>
            <a:ext cx="3048000" cy="1107996"/>
          </a:xfrm>
          <a:prstGeom prst="rect">
            <a:avLst/>
          </a:prstGeom>
          <a:noFill/>
        </p:spPr>
        <p:txBody>
          <a:bodyPr wrap="square" rtlCol="0">
            <a:spAutoFit/>
          </a:bodyPr>
          <a:lstStyle/>
          <a:p>
            <a:r>
              <a:rPr lang="en-US" dirty="0"/>
              <a:t>e.g., </a:t>
            </a:r>
          </a:p>
          <a:p>
            <a:r>
              <a:rPr lang="en-US" sz="1600" dirty="0"/>
              <a:t>Poetry ≈ 60% words + 40% images</a:t>
            </a:r>
          </a:p>
          <a:p>
            <a:r>
              <a:rPr lang="en-US" sz="1600" dirty="0"/>
              <a:t>Table ≈ 10% words + 80% numbers</a:t>
            </a:r>
          </a:p>
          <a:p>
            <a:r>
              <a:rPr lang="en-US" sz="1600" dirty="0"/>
              <a:t>              + 10% images</a:t>
            </a:r>
          </a:p>
        </p:txBody>
      </p:sp>
    </p:spTree>
    <p:extLst>
      <p:ext uri="{BB962C8B-B14F-4D97-AF65-F5344CB8AC3E}">
        <p14:creationId xmlns:p14="http://schemas.microsoft.com/office/powerpoint/2010/main" val="13140345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95" y="1606677"/>
            <a:ext cx="6491366" cy="4663440"/>
          </a:xfrm>
          <a:prstGeom prst="rect">
            <a:avLst/>
          </a:prstGeom>
        </p:spPr>
      </p:pic>
      <p:sp>
        <p:nvSpPr>
          <p:cNvPr id="5" name="Slide Number Placeholder 4"/>
          <p:cNvSpPr>
            <a:spLocks noGrp="1"/>
          </p:cNvSpPr>
          <p:nvPr>
            <p:ph type="sldNum" sz="quarter" idx="12"/>
          </p:nvPr>
        </p:nvSpPr>
        <p:spPr/>
        <p:txBody>
          <a:bodyPr/>
          <a:lstStyle/>
          <a:p>
            <a:fld id="{0336E180-4C2D-40FA-BE14-08349DC8F9E7}" type="slidenum">
              <a:rPr lang="en-US" altLang="en-US"/>
              <a:pPr/>
              <a:t>19</a:t>
            </a:fld>
            <a:endParaRPr lang="en-US" altLang="en-US"/>
          </a:p>
        </p:txBody>
      </p:sp>
      <p:sp>
        <p:nvSpPr>
          <p:cNvPr id="59394" name="Rectangle 2"/>
          <p:cNvSpPr>
            <a:spLocks noGrp="1" noChangeArrowheads="1"/>
          </p:cNvSpPr>
          <p:nvPr>
            <p:ph type="title"/>
          </p:nvPr>
        </p:nvSpPr>
        <p:spPr/>
        <p:txBody>
          <a:bodyPr>
            <a:normAutofit fontScale="90000"/>
          </a:bodyPr>
          <a:lstStyle/>
          <a:p>
            <a:r>
              <a:rPr lang="en-US" altLang="en-US" dirty="0"/>
              <a:t>Words, numbers and pictures</a:t>
            </a:r>
          </a:p>
        </p:txBody>
      </p:sp>
      <p:sp>
        <p:nvSpPr>
          <p:cNvPr id="59396" name="Text Box 4"/>
          <p:cNvSpPr txBox="1">
            <a:spLocks noChangeArrowheads="1"/>
          </p:cNvSpPr>
          <p:nvPr/>
        </p:nvSpPr>
        <p:spPr bwMode="auto">
          <a:xfrm>
            <a:off x="304800" y="2057400"/>
            <a:ext cx="297180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Modes of communication also vary in </a:t>
            </a:r>
            <a:r>
              <a:rPr lang="en-US" altLang="en-US" b="1" dirty="0"/>
              <a:t>beauty </a:t>
            </a:r>
            <a:r>
              <a:rPr lang="en-US" altLang="en-US" dirty="0"/>
              <a:t>&amp; aesthetic appeal</a:t>
            </a:r>
          </a:p>
        </p:txBody>
      </p:sp>
      <p:cxnSp>
        <p:nvCxnSpPr>
          <p:cNvPr id="6" name="Straight Connector 5"/>
          <p:cNvCxnSpPr/>
          <p:nvPr/>
        </p:nvCxnSpPr>
        <p:spPr>
          <a:xfrm flipV="1">
            <a:off x="4196278" y="1676400"/>
            <a:ext cx="2280722" cy="381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477000" y="5486401"/>
            <a:ext cx="2209800" cy="4420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477000" y="1676400"/>
            <a:ext cx="2209800" cy="3810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196278" y="1676400"/>
            <a:ext cx="2280722" cy="3886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196278" y="5486400"/>
            <a:ext cx="4490522" cy="76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 Box 8"/>
          <p:cNvSpPr txBox="1">
            <a:spLocks noChangeArrowheads="1"/>
          </p:cNvSpPr>
          <p:nvPr/>
        </p:nvSpPr>
        <p:spPr bwMode="auto">
          <a:xfrm rot="20880000">
            <a:off x="7516566" y="5593489"/>
            <a:ext cx="1323376" cy="6463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Beauty: 4</a:t>
            </a:r>
            <a:r>
              <a:rPr lang="en-US" altLang="en-US" baseline="30000" dirty="0">
                <a:solidFill>
                  <a:srgbClr val="0000FF"/>
                </a:solidFill>
              </a:rPr>
              <a:t>th</a:t>
            </a:r>
            <a:r>
              <a:rPr lang="en-US" altLang="en-US" dirty="0">
                <a:solidFill>
                  <a:srgbClr val="0000FF"/>
                </a:solidFill>
              </a:rPr>
              <a:t> dimension?</a:t>
            </a:r>
          </a:p>
        </p:txBody>
      </p:sp>
      <p:pic>
        <p:nvPicPr>
          <p:cNvPr id="25" name="Picture 22" descr="Macbeth-cropp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7950" y="1785144"/>
            <a:ext cx="798513" cy="5445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5" descr="davincicode-sm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713" y="2057400"/>
            <a:ext cx="533400" cy="63341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p:nvPr/>
        </p:nvCxnSpPr>
        <p:spPr>
          <a:xfrm flipV="1">
            <a:off x="5105400" y="3048000"/>
            <a:ext cx="1828800" cy="457200"/>
          </a:xfrm>
          <a:prstGeom prst="straightConnector1">
            <a:avLst/>
          </a:prstGeom>
          <a:ln w="127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652055" y="3938397"/>
            <a:ext cx="2120345" cy="609601"/>
          </a:xfrm>
          <a:prstGeom prst="straightConnector1">
            <a:avLst/>
          </a:prstGeom>
          <a:ln w="127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pic>
        <p:nvPicPr>
          <p:cNvPr id="33" name="Picture 14" descr="monalis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0026" y="3467894"/>
            <a:ext cx="525462" cy="5318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01572" y="4038600"/>
            <a:ext cx="556378" cy="640080"/>
          </a:xfrm>
          <a:prstGeom prst="rect">
            <a:avLst/>
          </a:prstGeom>
        </p:spPr>
      </p:pic>
      <p:cxnSp>
        <p:nvCxnSpPr>
          <p:cNvPr id="36" name="Straight Arrow Connector 35"/>
          <p:cNvCxnSpPr/>
          <p:nvPr/>
        </p:nvCxnSpPr>
        <p:spPr>
          <a:xfrm flipV="1">
            <a:off x="5472113" y="4483227"/>
            <a:ext cx="2723759" cy="926973"/>
          </a:xfrm>
          <a:prstGeom prst="straightConnector1">
            <a:avLst/>
          </a:prstGeom>
          <a:ln w="12700">
            <a:solidFill>
              <a:srgbClr val="FF0000"/>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643953" y="2133600"/>
            <a:ext cx="1797586" cy="304802"/>
          </a:xfrm>
          <a:prstGeom prst="line">
            <a:avLst/>
          </a:prstGeom>
          <a:ln w="127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pic>
        <p:nvPicPr>
          <p:cNvPr id="43" name="Picture 16" descr="min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02877" y="4445127"/>
            <a:ext cx="1152525" cy="554037"/>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6274996" y="4788027"/>
            <a:ext cx="2070492" cy="696912"/>
          </a:xfrm>
          <a:prstGeom prst="straightConnector1">
            <a:avLst/>
          </a:prstGeom>
          <a:ln w="12700">
            <a:solidFill>
              <a:srgbClr val="FF0000"/>
            </a:solidFill>
            <a:prstDash val="dash"/>
            <a:tailEnd type="stealth" w="med" len="lg"/>
          </a:ln>
        </p:spPr>
        <p:style>
          <a:lnRef idx="1">
            <a:schemeClr val="accent1"/>
          </a:lnRef>
          <a:fillRef idx="0">
            <a:schemeClr val="accent1"/>
          </a:fillRef>
          <a:effectRef idx="0">
            <a:schemeClr val="accent1"/>
          </a:effectRef>
          <a:fontRef idx="minor">
            <a:schemeClr val="tx1"/>
          </a:fontRef>
        </p:style>
      </p:cxnSp>
      <p:pic>
        <p:nvPicPr>
          <p:cNvPr id="59400" name="Picture 593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36896" y="5177836"/>
            <a:ext cx="622857" cy="365714"/>
          </a:xfrm>
          <a:prstGeom prst="rect">
            <a:avLst/>
          </a:prstGeom>
        </p:spPr>
      </p:pic>
      <p:sp>
        <p:nvSpPr>
          <p:cNvPr id="28" name="TextBox 27"/>
          <p:cNvSpPr txBox="1"/>
          <p:nvPr/>
        </p:nvSpPr>
        <p:spPr>
          <a:xfrm>
            <a:off x="483786" y="1214735"/>
            <a:ext cx="4969277" cy="461665"/>
          </a:xfrm>
          <a:prstGeom prst="rect">
            <a:avLst/>
          </a:prstGeom>
          <a:noFill/>
        </p:spPr>
        <p:txBody>
          <a:bodyPr wrap="square" rtlCol="0">
            <a:spAutoFit/>
          </a:bodyPr>
          <a:lstStyle/>
          <a:p>
            <a:r>
              <a:rPr lang="en-US" sz="2400" dirty="0"/>
              <a:t>Beauty: The 4</a:t>
            </a:r>
            <a:r>
              <a:rPr lang="en-US" sz="2400" baseline="30000" dirty="0"/>
              <a:t>th</a:t>
            </a:r>
            <a:r>
              <a:rPr lang="en-US" sz="2400" dirty="0"/>
              <a:t>  dimension</a:t>
            </a:r>
          </a:p>
        </p:txBody>
      </p:sp>
    </p:spTree>
    <p:extLst>
      <p:ext uri="{BB962C8B-B14F-4D97-AF65-F5344CB8AC3E}">
        <p14:creationId xmlns:p14="http://schemas.microsoft.com/office/powerpoint/2010/main" val="9975560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Introducing: me</a:t>
            </a:r>
          </a:p>
        </p:txBody>
      </p:sp>
      <p:sp>
        <p:nvSpPr>
          <p:cNvPr id="3" name="TextBox 2"/>
          <p:cNvSpPr txBox="1"/>
          <p:nvPr/>
        </p:nvSpPr>
        <p:spPr>
          <a:xfrm>
            <a:off x="457200" y="1219200"/>
            <a:ext cx="8229600" cy="1015663"/>
          </a:xfrm>
          <a:prstGeom prst="rect">
            <a:avLst/>
          </a:prstGeom>
          <a:noFill/>
        </p:spPr>
        <p:txBody>
          <a:bodyPr wrap="square" rtlCol="0">
            <a:spAutoFit/>
          </a:bodyPr>
          <a:lstStyle/>
          <a:p>
            <a:r>
              <a:rPr lang="en-US" sz="2400" dirty="0"/>
              <a:t>I wear two hats, both reflected on my license plate:</a:t>
            </a:r>
          </a:p>
          <a:p>
            <a:endParaRPr lang="en-US" dirty="0"/>
          </a:p>
          <a:p>
            <a:r>
              <a:rPr lang="en-US" dirty="0"/>
              <a:t>Statistical graphics developer (categorical &amp; multivariate data analysis)</a:t>
            </a:r>
          </a:p>
        </p:txBody>
      </p:sp>
      <p:pic>
        <p:nvPicPr>
          <p:cNvPr id="4" name="Picture 2" descr="C:\Users\friendly\Pictures\faces\Michael-hi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06" y="2362200"/>
            <a:ext cx="1050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848" y="2362200"/>
            <a:ext cx="1032734" cy="1371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694" y="2362200"/>
            <a:ext cx="860612" cy="13716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2340429"/>
            <a:ext cx="877824" cy="1371600"/>
          </a:xfrm>
          <a:prstGeom prst="rect">
            <a:avLst/>
          </a:prstGeom>
        </p:spPr>
      </p:pic>
      <p:pic>
        <p:nvPicPr>
          <p:cNvPr id="2050" name="Picture 2" descr="datavi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1400" y="1105967"/>
            <a:ext cx="1143000" cy="8572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810B7604-93B8-4136-B9BD-D1CE89EE20B0}" type="slidenum">
              <a:rPr lang="en-US" smtClean="0"/>
              <a:t>2</a:t>
            </a:fld>
            <a:endParaRPr lang="en-US"/>
          </a:p>
        </p:txBody>
      </p:sp>
      <p:grpSp>
        <p:nvGrpSpPr>
          <p:cNvPr id="14" name="Group 13"/>
          <p:cNvGrpSpPr/>
          <p:nvPr/>
        </p:nvGrpSpPr>
        <p:grpSpPr>
          <a:xfrm>
            <a:off x="480969" y="3962400"/>
            <a:ext cx="3080953" cy="2748078"/>
            <a:chOff x="480969" y="3962400"/>
            <a:chExt cx="3080953" cy="2748078"/>
          </a:xfrm>
        </p:grpSpPr>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969" y="3962400"/>
              <a:ext cx="3080953" cy="2409524"/>
            </a:xfrm>
            <a:prstGeom prst="rect">
              <a:avLst/>
            </a:prstGeom>
          </p:spPr>
        </p:pic>
        <p:sp>
          <p:nvSpPr>
            <p:cNvPr id="11" name="TextBox 10"/>
            <p:cNvSpPr txBox="1"/>
            <p:nvPr/>
          </p:nvSpPr>
          <p:spPr>
            <a:xfrm>
              <a:off x="535506" y="6371924"/>
              <a:ext cx="3026416" cy="338554"/>
            </a:xfrm>
            <a:prstGeom prst="rect">
              <a:avLst/>
            </a:prstGeom>
            <a:noFill/>
          </p:spPr>
          <p:txBody>
            <a:bodyPr wrap="square" rtlCol="0">
              <a:spAutoFit/>
            </a:bodyPr>
            <a:lstStyle/>
            <a:p>
              <a:pPr algn="ctr"/>
              <a:r>
                <a:rPr lang="en-US" sz="1600" dirty="0"/>
                <a:t>mosaic plots for frequency tables</a:t>
              </a:r>
            </a:p>
          </p:txBody>
        </p:sp>
      </p:grpSp>
      <p:grpSp>
        <p:nvGrpSpPr>
          <p:cNvPr id="16" name="Group 15"/>
          <p:cNvGrpSpPr/>
          <p:nvPr/>
        </p:nvGrpSpPr>
        <p:grpSpPr>
          <a:xfrm>
            <a:off x="3992831" y="4211448"/>
            <a:ext cx="4541569" cy="2486932"/>
            <a:chOff x="3992831" y="4211448"/>
            <a:chExt cx="4541569" cy="2486932"/>
          </a:xfrm>
        </p:grpSpPr>
        <p:grpSp>
          <p:nvGrpSpPr>
            <p:cNvPr id="15" name="Group 14"/>
            <p:cNvGrpSpPr/>
            <p:nvPr/>
          </p:nvGrpSpPr>
          <p:grpSpPr>
            <a:xfrm>
              <a:off x="3992831" y="4211448"/>
              <a:ext cx="4541569" cy="1911429"/>
              <a:chOff x="3992831" y="4211448"/>
              <a:chExt cx="4541569" cy="1911429"/>
            </a:xfrm>
          </p:grpSpPr>
          <p:pic>
            <p:nvPicPr>
              <p:cNvPr id="1026" name="Picture 2" descr="C:\Dropbox\Documents\6140\images\manova\dogfood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92831" y="4212876"/>
                <a:ext cx="1914286" cy="190857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Dropbox\Documents\6140\images\manova\dogfood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17257" y="4211448"/>
                <a:ext cx="1917143" cy="1911429"/>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5940818" y="5063747"/>
                <a:ext cx="533400" cy="206829"/>
              </a:xfrm>
              <a:prstGeom prst="rightArrow">
                <a:avLst/>
              </a:prstGeom>
              <a:solidFill>
                <a:schemeClr val="tx2">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4892015" y="6359826"/>
              <a:ext cx="2743200" cy="338554"/>
            </a:xfrm>
            <a:prstGeom prst="rect">
              <a:avLst/>
            </a:prstGeom>
            <a:noFill/>
          </p:spPr>
          <p:txBody>
            <a:bodyPr wrap="square" rtlCol="0">
              <a:spAutoFit/>
            </a:bodyPr>
            <a:lstStyle/>
            <a:p>
              <a:pPr algn="ctr"/>
              <a:r>
                <a:rPr lang="en-US" sz="1600" dirty="0"/>
                <a:t>HE plots for MANOVA</a:t>
              </a:r>
            </a:p>
          </p:txBody>
        </p:sp>
      </p:grpSp>
      <p:sp>
        <p:nvSpPr>
          <p:cNvPr id="13" name="TextBox 12"/>
          <p:cNvSpPr txBox="1"/>
          <p:nvPr/>
        </p:nvSpPr>
        <p:spPr>
          <a:xfrm>
            <a:off x="7391400" y="1963218"/>
            <a:ext cx="1263372" cy="261610"/>
          </a:xfrm>
          <a:prstGeom prst="rect">
            <a:avLst/>
          </a:prstGeom>
          <a:noFill/>
        </p:spPr>
        <p:txBody>
          <a:bodyPr wrap="square" rtlCol="0">
            <a:spAutoFit/>
          </a:bodyPr>
          <a:lstStyle/>
          <a:p>
            <a:r>
              <a:rPr lang="en-US" sz="1100" dirty="0"/>
              <a:t>Yours to discover!</a:t>
            </a:r>
          </a:p>
        </p:txBody>
      </p:sp>
      <p:pic>
        <p:nvPicPr>
          <p:cNvPr id="19" name="Picture 18" descr="A close-up of a book cover&#10;&#10;Description automatically generated">
            <a:extLst>
              <a:ext uri="{FF2B5EF4-FFF2-40B4-BE49-F238E27FC236}">
                <a16:creationId xmlns:a16="http://schemas.microsoft.com/office/drawing/2014/main" id="{A1AE9CAA-9B7A-7C7A-82E6-9D72DA8DB9C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48318" y="2340429"/>
            <a:ext cx="994437" cy="1368000"/>
          </a:xfrm>
          <a:prstGeom prst="rect">
            <a:avLst/>
          </a:prstGeom>
        </p:spPr>
      </p:pic>
    </p:spTree>
    <p:extLst>
      <p:ext uri="{BB962C8B-B14F-4D97-AF65-F5344CB8AC3E}">
        <p14:creationId xmlns:p14="http://schemas.microsoft.com/office/powerpoint/2010/main" val="269011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Roles of graphics in communication</a:t>
            </a:r>
          </a:p>
        </p:txBody>
      </p:sp>
      <p:sp>
        <p:nvSpPr>
          <p:cNvPr id="3" name="Content Placeholder 2"/>
          <p:cNvSpPr>
            <a:spLocks noGrp="1"/>
          </p:cNvSpPr>
          <p:nvPr>
            <p:ph idx="1"/>
          </p:nvPr>
        </p:nvSpPr>
        <p:spPr/>
        <p:txBody>
          <a:bodyPr/>
          <a:lstStyle/>
          <a:p>
            <a:pPr>
              <a:spcBef>
                <a:spcPct val="50000"/>
              </a:spcBef>
            </a:pPr>
            <a:r>
              <a:rPr lang="en-US" altLang="en-US" sz="2400" dirty="0"/>
              <a:t>Graphs (&amp; tables) are forms of communication:    </a:t>
            </a:r>
          </a:p>
          <a:p>
            <a:pPr lvl="1">
              <a:spcBef>
                <a:spcPts val="0"/>
              </a:spcBef>
            </a:pPr>
            <a:r>
              <a:rPr lang="en-US" altLang="en-US" sz="2000" dirty="0"/>
              <a:t>What is the audience?</a:t>
            </a:r>
          </a:p>
          <a:p>
            <a:pPr lvl="1">
              <a:spcBef>
                <a:spcPts val="0"/>
              </a:spcBef>
            </a:pPr>
            <a:r>
              <a:rPr lang="en-US" altLang="en-US" sz="2000" dirty="0"/>
              <a:t>What is the message?</a:t>
            </a:r>
          </a:p>
        </p:txBody>
      </p:sp>
      <p:sp>
        <p:nvSpPr>
          <p:cNvPr id="4" name="Slide Number Placeholder 3"/>
          <p:cNvSpPr>
            <a:spLocks noGrp="1"/>
          </p:cNvSpPr>
          <p:nvPr>
            <p:ph type="sldNum" sz="quarter" idx="12"/>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2" y="3581400"/>
            <a:ext cx="6574857" cy="3149143"/>
          </a:xfrm>
          <a:prstGeom prst="rect">
            <a:avLst/>
          </a:prstGeom>
        </p:spPr>
      </p:pic>
      <p:sp>
        <p:nvSpPr>
          <p:cNvPr id="6" name="TextBox 5"/>
          <p:cNvSpPr txBox="1"/>
          <p:nvPr/>
        </p:nvSpPr>
        <p:spPr>
          <a:xfrm>
            <a:off x="609601" y="2438400"/>
            <a:ext cx="3810000" cy="923330"/>
          </a:xfrm>
          <a:prstGeom prst="rect">
            <a:avLst/>
          </a:prstGeom>
          <a:noFill/>
        </p:spPr>
        <p:txBody>
          <a:bodyPr wrap="square" rtlCol="0">
            <a:spAutoFit/>
          </a:bodyPr>
          <a:lstStyle/>
          <a:p>
            <a:r>
              <a:rPr lang="en-US" altLang="en-US" b="1" dirty="0">
                <a:solidFill>
                  <a:srgbClr val="0000FF"/>
                </a:solidFill>
              </a:rPr>
              <a:t>Analysis graphs</a:t>
            </a:r>
            <a:r>
              <a:rPr lang="en-US" altLang="en-US" dirty="0"/>
              <a:t>: design to see patterns, trends, aid the process of data description, interpretation</a:t>
            </a:r>
            <a:r>
              <a:rPr lang="en-US" dirty="0"/>
              <a:t> </a:t>
            </a:r>
          </a:p>
        </p:txBody>
      </p:sp>
      <p:sp>
        <p:nvSpPr>
          <p:cNvPr id="7" name="TextBox 6"/>
          <p:cNvSpPr txBox="1"/>
          <p:nvPr/>
        </p:nvSpPr>
        <p:spPr>
          <a:xfrm>
            <a:off x="4724400" y="2438400"/>
            <a:ext cx="3733800" cy="923330"/>
          </a:xfrm>
          <a:prstGeom prst="rect">
            <a:avLst/>
          </a:prstGeom>
          <a:noFill/>
        </p:spPr>
        <p:txBody>
          <a:bodyPr wrap="square" rtlCol="0">
            <a:spAutoFit/>
          </a:bodyPr>
          <a:lstStyle/>
          <a:p>
            <a:r>
              <a:rPr lang="en-US" altLang="en-US" b="1" dirty="0">
                <a:solidFill>
                  <a:srgbClr val="0000FF"/>
                </a:solidFill>
              </a:rPr>
              <a:t>Presentation graphs</a:t>
            </a:r>
            <a:r>
              <a:rPr lang="en-US" altLang="en-US" dirty="0"/>
              <a:t>: design to attract attention, make a point, illustrate a conclusion</a:t>
            </a:r>
          </a:p>
        </p:txBody>
      </p:sp>
      <p:sp>
        <p:nvSpPr>
          <p:cNvPr id="8" name="TextBox 7">
            <a:extLst>
              <a:ext uri="{FF2B5EF4-FFF2-40B4-BE49-F238E27FC236}">
                <a16:creationId xmlns:a16="http://schemas.microsoft.com/office/drawing/2014/main" id="{90757AA3-7097-93FD-B085-B810B92E6182}"/>
              </a:ext>
            </a:extLst>
          </p:cNvPr>
          <p:cNvSpPr txBox="1"/>
          <p:nvPr/>
        </p:nvSpPr>
        <p:spPr>
          <a:xfrm>
            <a:off x="4478481" y="5566505"/>
            <a:ext cx="1143000" cy="307777"/>
          </a:xfrm>
          <a:prstGeom prst="rect">
            <a:avLst/>
          </a:prstGeom>
          <a:solidFill>
            <a:schemeClr val="bg1"/>
          </a:solidFill>
        </p:spPr>
        <p:txBody>
          <a:bodyPr wrap="square" rtlCol="0">
            <a:spAutoFit/>
          </a:bodyPr>
          <a:lstStyle/>
          <a:p>
            <a:r>
              <a:rPr lang="en-CA" sz="1400" dirty="0"/>
              <a:t>Stimulate</a:t>
            </a:r>
          </a:p>
        </p:txBody>
      </p:sp>
    </p:spTree>
    <p:extLst>
      <p:ext uri="{BB962C8B-B14F-4D97-AF65-F5344CB8AC3E}">
        <p14:creationId xmlns:p14="http://schemas.microsoft.com/office/powerpoint/2010/main" val="151000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BA0A68B2-A76E-4E8C-AF4C-2B92C8535ED5}" type="slidenum">
              <a:rPr lang="en-US" altLang="en-US"/>
              <a:pPr/>
              <a:t>21</a:t>
            </a:fld>
            <a:endParaRPr lang="en-US" altLang="en-US"/>
          </a:p>
        </p:txBody>
      </p:sp>
      <p:sp>
        <p:nvSpPr>
          <p:cNvPr id="10242" name="Rectangle 2"/>
          <p:cNvSpPr>
            <a:spLocks noGrp="1" noChangeArrowheads="1"/>
          </p:cNvSpPr>
          <p:nvPr>
            <p:ph type="title"/>
          </p:nvPr>
        </p:nvSpPr>
        <p:spPr/>
        <p:txBody>
          <a:bodyPr>
            <a:normAutofit fontScale="90000"/>
          </a:bodyPr>
          <a:lstStyle/>
          <a:p>
            <a:r>
              <a:rPr lang="en-US" altLang="en-US" dirty="0"/>
              <a:t>Different graphs for different purposes</a:t>
            </a:r>
          </a:p>
        </p:txBody>
      </p:sp>
      <p:pic>
        <p:nvPicPr>
          <p:cNvPr id="10243" name="Picture 3" descr="Pv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14400" y="1628775"/>
            <a:ext cx="73152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4" name="Text Box 4"/>
          <p:cNvSpPr txBox="1">
            <a:spLocks noChangeArrowheads="1"/>
          </p:cNvSpPr>
          <p:nvPr/>
        </p:nvSpPr>
        <p:spPr bwMode="auto">
          <a:xfrm>
            <a:off x="533400" y="5791200"/>
            <a:ext cx="800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n-US" altLang="en-US"/>
          </a:p>
        </p:txBody>
      </p:sp>
      <p:sp>
        <p:nvSpPr>
          <p:cNvPr id="10245" name="Text Box 5"/>
          <p:cNvSpPr txBox="1">
            <a:spLocks noChangeArrowheads="1"/>
          </p:cNvSpPr>
          <p:nvPr/>
        </p:nvSpPr>
        <p:spPr bwMode="auto">
          <a:xfrm>
            <a:off x="1127125" y="57515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10246" name="Text Box 6"/>
          <p:cNvSpPr txBox="1">
            <a:spLocks noChangeArrowheads="1"/>
          </p:cNvSpPr>
          <p:nvPr/>
        </p:nvSpPr>
        <p:spPr bwMode="auto">
          <a:xfrm>
            <a:off x="838200" y="5638800"/>
            <a:ext cx="3810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dirty="0"/>
              <a:t>Goal: the Wow! experience</a:t>
            </a:r>
          </a:p>
          <a:p>
            <a:pPr algn="l"/>
            <a:r>
              <a:rPr lang="en-US" altLang="en-US" dirty="0"/>
              <a:t>Single image for a large audience</a:t>
            </a:r>
          </a:p>
          <a:p>
            <a:pPr algn="l"/>
            <a:r>
              <a:rPr lang="en-US" altLang="en-US" dirty="0"/>
              <a:t>Tells a clear story!</a:t>
            </a:r>
          </a:p>
        </p:txBody>
      </p:sp>
      <p:sp>
        <p:nvSpPr>
          <p:cNvPr id="10247" name="AutoShape 7"/>
          <p:cNvSpPr>
            <a:spLocks noChangeArrowheads="1"/>
          </p:cNvSpPr>
          <p:nvPr/>
        </p:nvSpPr>
        <p:spPr bwMode="auto">
          <a:xfrm>
            <a:off x="6858000" y="3505200"/>
            <a:ext cx="838200" cy="304800"/>
          </a:xfrm>
          <a:prstGeom prst="wedgeRoundRectCallout">
            <a:avLst>
              <a:gd name="adj1" fmla="val -45454"/>
              <a:gd name="adj2" fmla="val 100000"/>
              <a:gd name="adj3" fmla="val 16667"/>
            </a:avLst>
          </a:prstGeom>
          <a:solidFill>
            <a:srgbClr val="CC99FF">
              <a:alpha val="8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1400"/>
              <a:t>Ah ha!</a:t>
            </a:r>
          </a:p>
        </p:txBody>
      </p:sp>
      <p:sp>
        <p:nvSpPr>
          <p:cNvPr id="10248" name="AutoShape 8"/>
          <p:cNvSpPr>
            <a:spLocks noChangeArrowheads="1"/>
          </p:cNvSpPr>
          <p:nvPr/>
        </p:nvSpPr>
        <p:spPr bwMode="auto">
          <a:xfrm>
            <a:off x="228600" y="3505200"/>
            <a:ext cx="838200" cy="381000"/>
          </a:xfrm>
          <a:prstGeom prst="wedgeRoundRectCallout">
            <a:avLst>
              <a:gd name="adj1" fmla="val 44319"/>
              <a:gd name="adj2" fmla="val 82500"/>
              <a:gd name="adj3" fmla="val 16667"/>
            </a:avLst>
          </a:prstGeom>
          <a:solidFill>
            <a:srgbClr val="CC99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1400"/>
              <a:t>Wow</a:t>
            </a:r>
            <a:r>
              <a:rPr lang="en-US" altLang="en-US"/>
              <a:t>!</a:t>
            </a:r>
          </a:p>
        </p:txBody>
      </p:sp>
      <p:sp>
        <p:nvSpPr>
          <p:cNvPr id="10249" name="Text Box 9"/>
          <p:cNvSpPr txBox="1">
            <a:spLocks noChangeArrowheads="1"/>
          </p:cNvSpPr>
          <p:nvPr/>
        </p:nvSpPr>
        <p:spPr bwMode="auto">
          <a:xfrm>
            <a:off x="4953000" y="5562600"/>
            <a:ext cx="3886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Goal: the Ah ha! Experience</a:t>
            </a:r>
          </a:p>
          <a:p>
            <a:pPr algn="l">
              <a:spcBef>
                <a:spcPct val="50000"/>
              </a:spcBef>
            </a:pPr>
            <a:r>
              <a:rPr lang="en-US" altLang="en-US"/>
              <a:t>Many images, for a narrow audience (you!), linked to analysis</a:t>
            </a:r>
          </a:p>
        </p:txBody>
      </p:sp>
    </p:spTree>
    <p:extLst>
      <p:ext uri="{BB962C8B-B14F-4D97-AF65-F5344CB8AC3E}">
        <p14:creationId xmlns:p14="http://schemas.microsoft.com/office/powerpoint/2010/main" val="2929278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7B5C-549B-4B8D-867C-C5F1760B370D}"/>
              </a:ext>
            </a:extLst>
          </p:cNvPr>
          <p:cNvSpPr>
            <a:spLocks noGrp="1"/>
          </p:cNvSpPr>
          <p:nvPr>
            <p:ph type="title"/>
          </p:nvPr>
        </p:nvSpPr>
        <p:spPr/>
        <p:txBody>
          <a:bodyPr>
            <a:normAutofit fontScale="90000"/>
          </a:bodyPr>
          <a:lstStyle/>
          <a:p>
            <a:r>
              <a:rPr lang="en-US" dirty="0"/>
              <a:t>Infographics</a:t>
            </a:r>
          </a:p>
        </p:txBody>
      </p:sp>
      <p:sp>
        <p:nvSpPr>
          <p:cNvPr id="4" name="Slide Number Placeholder 3">
            <a:extLst>
              <a:ext uri="{FF2B5EF4-FFF2-40B4-BE49-F238E27FC236}">
                <a16:creationId xmlns:a16="http://schemas.microsoft.com/office/drawing/2014/main" id="{246C3714-5D12-4733-86FF-0760E760A28D}"/>
              </a:ext>
            </a:extLst>
          </p:cNvPr>
          <p:cNvSpPr>
            <a:spLocks noGrp="1"/>
          </p:cNvSpPr>
          <p:nvPr>
            <p:ph type="sldNum" sz="quarter" idx="12"/>
          </p:nvPr>
        </p:nvSpPr>
        <p:spPr/>
        <p:txBody>
          <a:bodyPr/>
          <a:lstStyle/>
          <a:p>
            <a:fld id="{621225AB-15B9-4C79-A121-04D1DC7E2307}" type="slidenum">
              <a:rPr lang="en-US" smtClean="0"/>
              <a:t>22</a:t>
            </a:fld>
            <a:endParaRPr lang="en-US"/>
          </a:p>
        </p:txBody>
      </p:sp>
      <p:pic>
        <p:nvPicPr>
          <p:cNvPr id="6" name="Picture 5" descr="A picture containing snow, outdoor, nature, ice&#10;&#10;Description automatically generated">
            <a:extLst>
              <a:ext uri="{FF2B5EF4-FFF2-40B4-BE49-F238E27FC236}">
                <a16:creationId xmlns:a16="http://schemas.microsoft.com/office/drawing/2014/main" id="{BBDD86D3-3B17-4041-8EC4-A707FF628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926" y="1987953"/>
            <a:ext cx="6230874" cy="3406902"/>
          </a:xfrm>
          <a:prstGeom prst="rect">
            <a:avLst/>
          </a:prstGeom>
        </p:spPr>
      </p:pic>
      <p:sp>
        <p:nvSpPr>
          <p:cNvPr id="7" name="TextBox 6">
            <a:extLst>
              <a:ext uri="{FF2B5EF4-FFF2-40B4-BE49-F238E27FC236}">
                <a16:creationId xmlns:a16="http://schemas.microsoft.com/office/drawing/2014/main" id="{AFCC3F2E-C04C-42C1-A1A5-50BF8AD17DD2}"/>
              </a:ext>
            </a:extLst>
          </p:cNvPr>
          <p:cNvSpPr txBox="1"/>
          <p:nvPr/>
        </p:nvSpPr>
        <p:spPr>
          <a:xfrm>
            <a:off x="443753" y="4855244"/>
            <a:ext cx="4267200" cy="369332"/>
          </a:xfrm>
          <a:prstGeom prst="rect">
            <a:avLst/>
          </a:prstGeom>
          <a:noFill/>
        </p:spPr>
        <p:txBody>
          <a:bodyPr wrap="square" rtlCol="0">
            <a:spAutoFit/>
          </a:bodyPr>
          <a:lstStyle/>
          <a:p>
            <a:r>
              <a:rPr lang="en-US" dirty="0"/>
              <a:t>Plastic bottles sold in NYC, shown to scale</a:t>
            </a:r>
          </a:p>
        </p:txBody>
      </p:sp>
      <p:sp>
        <p:nvSpPr>
          <p:cNvPr id="8" name="TextBox 7">
            <a:extLst>
              <a:ext uri="{FF2B5EF4-FFF2-40B4-BE49-F238E27FC236}">
                <a16:creationId xmlns:a16="http://schemas.microsoft.com/office/drawing/2014/main" id="{6FE04A2F-8954-4482-89CE-41B6918A9CE7}"/>
              </a:ext>
            </a:extLst>
          </p:cNvPr>
          <p:cNvSpPr txBox="1"/>
          <p:nvPr/>
        </p:nvSpPr>
        <p:spPr>
          <a:xfrm>
            <a:off x="457200" y="1087120"/>
            <a:ext cx="8229600" cy="830997"/>
          </a:xfrm>
          <a:prstGeom prst="rect">
            <a:avLst/>
          </a:prstGeom>
          <a:noFill/>
        </p:spPr>
        <p:txBody>
          <a:bodyPr wrap="square" rtlCol="0">
            <a:spAutoFit/>
          </a:bodyPr>
          <a:lstStyle/>
          <a:p>
            <a:r>
              <a:rPr lang="en-US" sz="2400" dirty="0"/>
              <a:t>The best infographics tell a story, using numbers, but shown visually</a:t>
            </a:r>
          </a:p>
        </p:txBody>
      </p:sp>
      <p:sp>
        <p:nvSpPr>
          <p:cNvPr id="9" name="TextBox 8">
            <a:extLst>
              <a:ext uri="{FF2B5EF4-FFF2-40B4-BE49-F238E27FC236}">
                <a16:creationId xmlns:a16="http://schemas.microsoft.com/office/drawing/2014/main" id="{8C0B4C9A-FD64-4D11-9CE4-B1446560953D}"/>
              </a:ext>
            </a:extLst>
          </p:cNvPr>
          <p:cNvSpPr txBox="1"/>
          <p:nvPr/>
        </p:nvSpPr>
        <p:spPr>
          <a:xfrm>
            <a:off x="304800" y="6019800"/>
            <a:ext cx="7696200" cy="307777"/>
          </a:xfrm>
          <a:prstGeom prst="rect">
            <a:avLst/>
          </a:prstGeom>
          <a:noFill/>
        </p:spPr>
        <p:txBody>
          <a:bodyPr wrap="square" rtlCol="0">
            <a:spAutoFit/>
          </a:bodyPr>
          <a:lstStyle/>
          <a:p>
            <a:r>
              <a:rPr lang="en-US" sz="1400" dirty="0"/>
              <a:t>From: </a:t>
            </a:r>
            <a:r>
              <a:rPr lang="en-US" sz="1400" dirty="0">
                <a:hlinkClick r:id="rId3"/>
              </a:rPr>
              <a:t>https://graphics.reuters.com/ENVIRONMENT-PLASTIC/0100B275155/index.html</a:t>
            </a:r>
            <a:r>
              <a:rPr lang="en-US" sz="1400" dirty="0"/>
              <a:t> </a:t>
            </a:r>
          </a:p>
        </p:txBody>
      </p:sp>
      <p:sp>
        <p:nvSpPr>
          <p:cNvPr id="10" name="TextBox 9">
            <a:extLst>
              <a:ext uri="{FF2B5EF4-FFF2-40B4-BE49-F238E27FC236}">
                <a16:creationId xmlns:a16="http://schemas.microsoft.com/office/drawing/2014/main" id="{B9DC2AC1-CD49-4ADA-9BA5-6156F46B3616}"/>
              </a:ext>
            </a:extLst>
          </p:cNvPr>
          <p:cNvSpPr txBox="1"/>
          <p:nvPr/>
        </p:nvSpPr>
        <p:spPr>
          <a:xfrm>
            <a:off x="457200" y="2396655"/>
            <a:ext cx="3352800" cy="523220"/>
          </a:xfrm>
          <a:prstGeom prst="rect">
            <a:avLst/>
          </a:prstGeom>
          <a:noFill/>
        </p:spPr>
        <p:txBody>
          <a:bodyPr wrap="square" rtlCol="0">
            <a:spAutoFit/>
          </a:bodyPr>
          <a:lstStyle/>
          <a:p>
            <a:r>
              <a:rPr lang="en-US" sz="2800" dirty="0"/>
              <a:t>Drowning in plastic</a:t>
            </a:r>
          </a:p>
        </p:txBody>
      </p:sp>
    </p:spTree>
    <p:extLst>
      <p:ext uri="{BB962C8B-B14F-4D97-AF65-F5344CB8AC3E}">
        <p14:creationId xmlns:p14="http://schemas.microsoft.com/office/powerpoint/2010/main" val="905930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Powerful graphs: </a:t>
            </a:r>
            <a:r>
              <a:rPr lang="en-US" sz="3600" dirty="0" err="1"/>
              <a:t>Measels</a:t>
            </a:r>
            <a:r>
              <a:rPr lang="en-US" sz="3600" dirty="0"/>
              <a:t> and vaccines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667001"/>
            <a:ext cx="5166360" cy="3683049"/>
          </a:xfrm>
          <a:prstGeom prst="rect">
            <a:avLst/>
          </a:prstGeom>
        </p:spPr>
      </p:pic>
      <p:sp>
        <p:nvSpPr>
          <p:cNvPr id="4" name="TextBox 3"/>
          <p:cNvSpPr txBox="1"/>
          <p:nvPr/>
        </p:nvSpPr>
        <p:spPr>
          <a:xfrm>
            <a:off x="457200" y="1143000"/>
            <a:ext cx="8305800" cy="1446550"/>
          </a:xfrm>
          <a:prstGeom prst="rect">
            <a:avLst/>
          </a:prstGeom>
          <a:noFill/>
        </p:spPr>
        <p:txBody>
          <a:bodyPr wrap="square" rtlCol="0">
            <a:spAutoFit/>
          </a:bodyPr>
          <a:lstStyle/>
          <a:p>
            <a:r>
              <a:rPr lang="en-US" sz="2800" dirty="0"/>
              <a:t>Visualizing the impact of health policy interventions</a:t>
            </a:r>
          </a:p>
          <a:p>
            <a:endParaRPr lang="en-US" dirty="0"/>
          </a:p>
          <a:p>
            <a:r>
              <a:rPr lang="en-US" sz="1400" dirty="0"/>
              <a:t>In 2015 </a:t>
            </a:r>
            <a:r>
              <a:rPr lang="en-US" sz="1400" dirty="0" err="1"/>
              <a:t>Tynan</a:t>
            </a:r>
            <a:r>
              <a:rPr lang="en-US" sz="1400" dirty="0"/>
              <a:t> </a:t>
            </a:r>
            <a:r>
              <a:rPr lang="en-US" sz="1400" dirty="0" err="1"/>
              <a:t>DeBold</a:t>
            </a:r>
            <a:r>
              <a:rPr lang="en-US" sz="1400" dirty="0"/>
              <a:t> &amp; </a:t>
            </a:r>
            <a:r>
              <a:rPr lang="en-US" sz="1400" dirty="0" err="1"/>
              <a:t>Dov</a:t>
            </a:r>
            <a:r>
              <a:rPr lang="en-US" sz="1400" dirty="0"/>
              <a:t> Friedman in the </a:t>
            </a:r>
            <a:r>
              <a:rPr lang="en-US" sz="1400" i="1" dirty="0"/>
              <a:t>Wall Street Journal  </a:t>
            </a:r>
            <a:r>
              <a:rPr lang="en-US" sz="1400" dirty="0"/>
              <a:t>show the effect of the introduction of vaccination programs in the US states on disease incidence, using color-coded heat maps for a variety of diseases</a:t>
            </a:r>
          </a:p>
        </p:txBody>
      </p:sp>
      <p:sp>
        <p:nvSpPr>
          <p:cNvPr id="5" name="TextBox 4"/>
          <p:cNvSpPr txBox="1"/>
          <p:nvPr/>
        </p:nvSpPr>
        <p:spPr>
          <a:xfrm>
            <a:off x="457200" y="6375590"/>
            <a:ext cx="7543800" cy="307777"/>
          </a:xfrm>
          <a:prstGeom prst="rect">
            <a:avLst/>
          </a:prstGeom>
          <a:noFill/>
        </p:spPr>
        <p:txBody>
          <a:bodyPr wrap="square" rtlCol="0">
            <a:spAutoFit/>
          </a:bodyPr>
          <a:lstStyle/>
          <a:p>
            <a:r>
              <a:rPr lang="en-US" sz="1400" dirty="0"/>
              <a:t>Source: </a:t>
            </a:r>
            <a:r>
              <a:rPr lang="en-US" sz="1400" dirty="0">
                <a:hlinkClick r:id="rId4"/>
              </a:rPr>
              <a:t>http://graphics.wsj.com/infectious-diseases-and-vaccines/</a:t>
            </a:r>
            <a:r>
              <a:rPr lang="en-US" sz="1400" dirty="0"/>
              <a:t> </a:t>
            </a:r>
          </a:p>
        </p:txBody>
      </p:sp>
      <p:sp>
        <p:nvSpPr>
          <p:cNvPr id="6" name="TextBox 5"/>
          <p:cNvSpPr txBox="1"/>
          <p:nvPr/>
        </p:nvSpPr>
        <p:spPr>
          <a:xfrm>
            <a:off x="609600" y="2819400"/>
            <a:ext cx="3124200" cy="3170099"/>
          </a:xfrm>
          <a:prstGeom prst="rect">
            <a:avLst/>
          </a:prstGeom>
          <a:noFill/>
        </p:spPr>
        <p:txBody>
          <a:bodyPr wrap="square" rtlCol="0">
            <a:spAutoFit/>
          </a:bodyPr>
          <a:lstStyle/>
          <a:p>
            <a:pPr>
              <a:spcAft>
                <a:spcPts val="1200"/>
              </a:spcAft>
            </a:pPr>
            <a:r>
              <a:rPr lang="en-US" sz="1600" dirty="0"/>
              <a:t>Measles was decimated!</a:t>
            </a:r>
          </a:p>
          <a:p>
            <a:pPr>
              <a:spcAft>
                <a:spcPts val="1200"/>
              </a:spcAft>
            </a:pPr>
            <a:r>
              <a:rPr lang="en-US" sz="1600" dirty="0"/>
              <a:t>The message hits you between the eyes!</a:t>
            </a:r>
          </a:p>
          <a:p>
            <a:pPr>
              <a:spcAft>
                <a:spcPts val="1200"/>
              </a:spcAft>
            </a:pPr>
            <a:r>
              <a:rPr lang="en-US" sz="1600" dirty="0">
                <a:solidFill>
                  <a:srgbClr val="FF0000"/>
                </a:solidFill>
              </a:rPr>
              <a:t>Powerful graphs make comparison easy</a:t>
            </a:r>
          </a:p>
          <a:p>
            <a:pPr>
              <a:spcAft>
                <a:spcPts val="1200"/>
              </a:spcAft>
            </a:pPr>
            <a:r>
              <a:rPr lang="en-US" sz="1600" dirty="0"/>
              <a:t>In 2014, vaccination rates declined and measles re-emerged in those areas</a:t>
            </a:r>
          </a:p>
          <a:p>
            <a:pPr>
              <a:spcAft>
                <a:spcPts val="1200"/>
              </a:spcAft>
            </a:pPr>
            <a:r>
              <a:rPr lang="en-US" sz="1600" dirty="0">
                <a:solidFill>
                  <a:srgbClr val="FF0000"/>
                </a:solidFill>
              </a:rPr>
              <a:t>Effective graphs can cure ignorance, but not stupidity.</a:t>
            </a:r>
          </a:p>
        </p:txBody>
      </p:sp>
      <p:sp>
        <p:nvSpPr>
          <p:cNvPr id="7" name="Slide Number Placeholder 6"/>
          <p:cNvSpPr>
            <a:spLocks noGrp="1"/>
          </p:cNvSpPr>
          <p:nvPr>
            <p:ph type="sldNum" sz="quarter" idx="12"/>
          </p:nvPr>
        </p:nvSpPr>
        <p:spPr/>
        <p:txBody>
          <a:bodyPr/>
          <a:lstStyle/>
          <a:p>
            <a:fld id="{810B7604-93B8-4136-B9BD-D1CE89EE20B0}" type="slidenum">
              <a:rPr lang="en-US" smtClean="0"/>
              <a:t>23</a:t>
            </a:fld>
            <a:endParaRPr lang="en-US"/>
          </a:p>
        </p:txBody>
      </p:sp>
      <p:sp>
        <p:nvSpPr>
          <p:cNvPr id="8" name="TextBox 7"/>
          <p:cNvSpPr txBox="1"/>
          <p:nvPr/>
        </p:nvSpPr>
        <p:spPr>
          <a:xfrm>
            <a:off x="4552950" y="2466975"/>
            <a:ext cx="1524000" cy="461665"/>
          </a:xfrm>
          <a:prstGeom prst="rect">
            <a:avLst/>
          </a:prstGeom>
          <a:solidFill>
            <a:srgbClr val="FFFF99">
              <a:alpha val="25000"/>
            </a:srgbClr>
          </a:solidFill>
        </p:spPr>
        <p:txBody>
          <a:bodyPr wrap="square" rtlCol="0">
            <a:spAutoFit/>
          </a:bodyPr>
          <a:lstStyle/>
          <a:p>
            <a:r>
              <a:rPr lang="en-US" sz="1200" dirty="0"/>
              <a:t>Before: 17.0 M cases, 1926--1963</a:t>
            </a:r>
          </a:p>
        </p:txBody>
      </p:sp>
      <p:sp>
        <p:nvSpPr>
          <p:cNvPr id="9" name="TextBox 8"/>
          <p:cNvSpPr txBox="1"/>
          <p:nvPr/>
        </p:nvSpPr>
        <p:spPr>
          <a:xfrm>
            <a:off x="6200775" y="2462510"/>
            <a:ext cx="1600200" cy="461665"/>
          </a:xfrm>
          <a:prstGeom prst="rect">
            <a:avLst/>
          </a:prstGeom>
          <a:solidFill>
            <a:srgbClr val="FFFF99">
              <a:alpha val="25000"/>
            </a:srgbClr>
          </a:solidFill>
        </p:spPr>
        <p:txBody>
          <a:bodyPr wrap="square" rtlCol="0">
            <a:spAutoFit/>
          </a:bodyPr>
          <a:lstStyle/>
          <a:p>
            <a:r>
              <a:rPr lang="en-US" sz="1200" dirty="0"/>
              <a:t>After: 1.7 M cases, 1963--2015</a:t>
            </a:r>
          </a:p>
        </p:txBody>
      </p:sp>
    </p:spTree>
    <p:extLst>
      <p:ext uri="{BB962C8B-B14F-4D97-AF65-F5344CB8AC3E}">
        <p14:creationId xmlns:p14="http://schemas.microsoft.com/office/powerpoint/2010/main" val="315131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 calcmode="lin" valueType="num">
                                      <p:cBhvr additive="base">
                                        <p:cTn id="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anim calcmode="lin" valueType="num">
                                      <p:cBhvr additive="base">
                                        <p:cTn id="1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671F-6FBF-4A35-8484-88DF04830EA6}"/>
              </a:ext>
            </a:extLst>
          </p:cNvPr>
          <p:cNvSpPr>
            <a:spLocks noGrp="1"/>
          </p:cNvSpPr>
          <p:nvPr>
            <p:ph type="title"/>
          </p:nvPr>
        </p:nvSpPr>
        <p:spPr/>
        <p:txBody>
          <a:bodyPr>
            <a:normAutofit fontScale="90000"/>
          </a:bodyPr>
          <a:lstStyle/>
          <a:p>
            <a:r>
              <a:rPr lang="en-US" dirty="0"/>
              <a:t>Police shooting deaths</a:t>
            </a:r>
          </a:p>
        </p:txBody>
      </p:sp>
      <p:sp>
        <p:nvSpPr>
          <p:cNvPr id="3" name="Slide Number Placeholder 2">
            <a:extLst>
              <a:ext uri="{FF2B5EF4-FFF2-40B4-BE49-F238E27FC236}">
                <a16:creationId xmlns:a16="http://schemas.microsoft.com/office/drawing/2014/main" id="{8A6A82FB-BB82-4139-95AA-AC70F4A3F498}"/>
              </a:ext>
            </a:extLst>
          </p:cNvPr>
          <p:cNvSpPr>
            <a:spLocks noGrp="1"/>
          </p:cNvSpPr>
          <p:nvPr>
            <p:ph type="sldNum" sz="quarter" idx="12"/>
          </p:nvPr>
        </p:nvSpPr>
        <p:spPr/>
        <p:txBody>
          <a:bodyPr/>
          <a:lstStyle/>
          <a:p>
            <a:fld id="{621225AB-15B9-4C79-A121-04D1DC7E2307}" type="slidenum">
              <a:rPr lang="en-US" smtClean="0"/>
              <a:t>24</a:t>
            </a:fld>
            <a:endParaRPr lang="en-US"/>
          </a:p>
        </p:txBody>
      </p:sp>
      <p:sp>
        <p:nvSpPr>
          <p:cNvPr id="10" name="TextBox 9">
            <a:extLst>
              <a:ext uri="{FF2B5EF4-FFF2-40B4-BE49-F238E27FC236}">
                <a16:creationId xmlns:a16="http://schemas.microsoft.com/office/drawing/2014/main" id="{2A8E50C4-B9FB-400C-8B88-B7A626A18D68}"/>
              </a:ext>
            </a:extLst>
          </p:cNvPr>
          <p:cNvSpPr txBox="1"/>
          <p:nvPr/>
        </p:nvSpPr>
        <p:spPr>
          <a:xfrm>
            <a:off x="304800" y="6356350"/>
            <a:ext cx="7772400" cy="307777"/>
          </a:xfrm>
          <a:prstGeom prst="rect">
            <a:avLst/>
          </a:prstGeom>
          <a:noFill/>
        </p:spPr>
        <p:txBody>
          <a:bodyPr wrap="square" rtlCol="0">
            <a:spAutoFit/>
          </a:bodyPr>
          <a:lstStyle/>
          <a:p>
            <a:r>
              <a:rPr lang="en-US" sz="1400" dirty="0"/>
              <a:t>From: </a:t>
            </a:r>
            <a:r>
              <a:rPr lang="en-US" sz="1400" dirty="0">
                <a:hlinkClick r:id="rId2"/>
              </a:rPr>
              <a:t>https://medium.com/two-n/visualizing-wapos-police-shooting-dataset-3792593f6be</a:t>
            </a:r>
            <a:r>
              <a:rPr lang="en-US" sz="1400" dirty="0"/>
              <a:t> </a:t>
            </a:r>
          </a:p>
        </p:txBody>
      </p:sp>
      <p:pic>
        <p:nvPicPr>
          <p:cNvPr id="12" name="Picture 11" descr="Chart, scatter chart&#10;&#10;Description automatically generated">
            <a:extLst>
              <a:ext uri="{FF2B5EF4-FFF2-40B4-BE49-F238E27FC236}">
                <a16:creationId xmlns:a16="http://schemas.microsoft.com/office/drawing/2014/main" id="{5182E8C6-FD61-43EB-B59C-2FAD3F026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797" y="1133073"/>
            <a:ext cx="5309333" cy="5148000"/>
          </a:xfrm>
          <a:prstGeom prst="rect">
            <a:avLst/>
          </a:prstGeom>
        </p:spPr>
      </p:pic>
      <p:sp>
        <p:nvSpPr>
          <p:cNvPr id="13" name="TextBox 12">
            <a:extLst>
              <a:ext uri="{FF2B5EF4-FFF2-40B4-BE49-F238E27FC236}">
                <a16:creationId xmlns:a16="http://schemas.microsoft.com/office/drawing/2014/main" id="{B5982410-8782-4B38-8F1E-2756E76FF90A}"/>
              </a:ext>
            </a:extLst>
          </p:cNvPr>
          <p:cNvSpPr txBox="1"/>
          <p:nvPr/>
        </p:nvSpPr>
        <p:spPr>
          <a:xfrm>
            <a:off x="457200" y="1524000"/>
            <a:ext cx="2667000" cy="3139321"/>
          </a:xfrm>
          <a:prstGeom prst="rect">
            <a:avLst/>
          </a:prstGeom>
          <a:noFill/>
        </p:spPr>
        <p:txBody>
          <a:bodyPr wrap="square" rtlCol="0">
            <a:spAutoFit/>
          </a:bodyPr>
          <a:lstStyle/>
          <a:p>
            <a:r>
              <a:rPr lang="en-US" dirty="0"/>
              <a:t>Analysis of Washington Post database on 5500 police shooting deaths for Blacks vs. </a:t>
            </a:r>
            <a:r>
              <a:rPr lang="en-US" dirty="0">
                <a:solidFill>
                  <a:srgbClr val="FF0000"/>
                </a:solidFill>
              </a:rPr>
              <a:t>Whites</a:t>
            </a:r>
          </a:p>
          <a:p>
            <a:endParaRPr lang="en-US" dirty="0"/>
          </a:p>
          <a:p>
            <a:r>
              <a:rPr lang="en-US" dirty="0"/>
              <a:t>Plotting % of shooting vs. % of pop shows a clear &amp; disturbing pattern</a:t>
            </a:r>
          </a:p>
          <a:p>
            <a:endParaRPr lang="en-US" dirty="0"/>
          </a:p>
          <a:p>
            <a:r>
              <a:rPr lang="en-US" dirty="0"/>
              <a:t>Annotations help to tell the story</a:t>
            </a:r>
          </a:p>
        </p:txBody>
      </p:sp>
    </p:spTree>
    <p:extLst>
      <p:ext uri="{BB962C8B-B14F-4D97-AF65-F5344CB8AC3E}">
        <p14:creationId xmlns:p14="http://schemas.microsoft.com/office/powerpoint/2010/main" val="3533694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4C04-53AA-4D09-9EA8-F566DE7CF106}"/>
              </a:ext>
            </a:extLst>
          </p:cNvPr>
          <p:cNvSpPr>
            <a:spLocks noGrp="1"/>
          </p:cNvSpPr>
          <p:nvPr>
            <p:ph type="title"/>
          </p:nvPr>
        </p:nvSpPr>
        <p:spPr/>
        <p:txBody>
          <a:bodyPr>
            <a:normAutofit fontScale="90000"/>
          </a:bodyPr>
          <a:lstStyle/>
          <a:p>
            <a:r>
              <a:rPr lang="en-US" dirty="0"/>
              <a:t>Their names: Interactive graphic</a:t>
            </a:r>
          </a:p>
        </p:txBody>
      </p:sp>
      <p:sp>
        <p:nvSpPr>
          <p:cNvPr id="3" name="Slide Number Placeholder 2">
            <a:extLst>
              <a:ext uri="{FF2B5EF4-FFF2-40B4-BE49-F238E27FC236}">
                <a16:creationId xmlns:a16="http://schemas.microsoft.com/office/drawing/2014/main" id="{296E4120-3663-42D1-B979-405BC39A55D8}"/>
              </a:ext>
            </a:extLst>
          </p:cNvPr>
          <p:cNvSpPr>
            <a:spLocks noGrp="1"/>
          </p:cNvSpPr>
          <p:nvPr>
            <p:ph type="sldNum" sz="quarter" idx="12"/>
          </p:nvPr>
        </p:nvSpPr>
        <p:spPr/>
        <p:txBody>
          <a:bodyPr/>
          <a:lstStyle/>
          <a:p>
            <a:fld id="{621225AB-15B9-4C79-A121-04D1DC7E2307}" type="slidenum">
              <a:rPr lang="en-US" smtClean="0"/>
              <a:t>25</a:t>
            </a:fld>
            <a:endParaRPr lang="en-US"/>
          </a:p>
        </p:txBody>
      </p:sp>
      <p:pic>
        <p:nvPicPr>
          <p:cNvPr id="5" name="Picture 4" descr="Text&#10;&#10;Description automatically generated">
            <a:extLst>
              <a:ext uri="{FF2B5EF4-FFF2-40B4-BE49-F238E27FC236}">
                <a16:creationId xmlns:a16="http://schemas.microsoft.com/office/drawing/2014/main" id="{5A66FA21-C195-4027-91BB-6DB065E7A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08731"/>
            <a:ext cx="7408286" cy="4147619"/>
          </a:xfrm>
          <a:prstGeom prst="rect">
            <a:avLst/>
          </a:prstGeom>
        </p:spPr>
      </p:pic>
      <p:sp>
        <p:nvSpPr>
          <p:cNvPr id="6" name="TextBox 5">
            <a:extLst>
              <a:ext uri="{FF2B5EF4-FFF2-40B4-BE49-F238E27FC236}">
                <a16:creationId xmlns:a16="http://schemas.microsoft.com/office/drawing/2014/main" id="{9D76B4FA-CEFF-4E96-BA81-1EA29885607C}"/>
              </a:ext>
            </a:extLst>
          </p:cNvPr>
          <p:cNvSpPr txBox="1"/>
          <p:nvPr/>
        </p:nvSpPr>
        <p:spPr>
          <a:xfrm>
            <a:off x="457200" y="1132114"/>
            <a:ext cx="8198498" cy="923330"/>
          </a:xfrm>
          <a:prstGeom prst="rect">
            <a:avLst/>
          </a:prstGeom>
          <a:noFill/>
        </p:spPr>
        <p:txBody>
          <a:bodyPr wrap="square" rtlCol="0">
            <a:spAutoFit/>
          </a:bodyPr>
          <a:lstStyle/>
          <a:p>
            <a:r>
              <a:rPr lang="en-US" dirty="0"/>
              <a:t>As powerful as Yad Vashem &amp; the Washington D.C. Vietnam memorial, this list of 28,000 US fatal encounters with police  commands attention.</a:t>
            </a:r>
          </a:p>
          <a:p>
            <a:r>
              <a:rPr lang="en-US" dirty="0"/>
              <a:t>Each one is linked to a story or description. Classified by {Gender, Age, Cause}</a:t>
            </a:r>
          </a:p>
        </p:txBody>
      </p:sp>
      <p:sp>
        <p:nvSpPr>
          <p:cNvPr id="7" name="TextBox 6">
            <a:extLst>
              <a:ext uri="{FF2B5EF4-FFF2-40B4-BE49-F238E27FC236}">
                <a16:creationId xmlns:a16="http://schemas.microsoft.com/office/drawing/2014/main" id="{F9A4927A-5462-413E-9B82-15FC371687FE}"/>
              </a:ext>
            </a:extLst>
          </p:cNvPr>
          <p:cNvSpPr txBox="1"/>
          <p:nvPr/>
        </p:nvSpPr>
        <p:spPr>
          <a:xfrm>
            <a:off x="685800" y="6362638"/>
            <a:ext cx="4343400" cy="307777"/>
          </a:xfrm>
          <a:prstGeom prst="rect">
            <a:avLst/>
          </a:prstGeom>
          <a:noFill/>
        </p:spPr>
        <p:txBody>
          <a:bodyPr wrap="square" rtlCol="0">
            <a:spAutoFit/>
          </a:bodyPr>
          <a:lstStyle/>
          <a:p>
            <a:r>
              <a:rPr lang="en-US" sz="1400" dirty="0">
                <a:hlinkClick r:id="rId3"/>
              </a:rPr>
              <a:t>https://theirnames.org/</a:t>
            </a:r>
            <a:r>
              <a:rPr lang="en-US" sz="1400" dirty="0"/>
              <a:t> </a:t>
            </a:r>
          </a:p>
        </p:txBody>
      </p:sp>
      <p:cxnSp>
        <p:nvCxnSpPr>
          <p:cNvPr id="8" name="Straight Arrow Connector 7">
            <a:extLst>
              <a:ext uri="{FF2B5EF4-FFF2-40B4-BE49-F238E27FC236}">
                <a16:creationId xmlns:a16="http://schemas.microsoft.com/office/drawing/2014/main" id="{BA252698-5AB3-41A5-9F1E-162B2063D30C}"/>
              </a:ext>
            </a:extLst>
          </p:cNvPr>
          <p:cNvCxnSpPr/>
          <p:nvPr/>
        </p:nvCxnSpPr>
        <p:spPr>
          <a:xfrm>
            <a:off x="1447800" y="3124200"/>
            <a:ext cx="388620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066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F05925B9-2DC8-453E-BF08-85B702A084A5}" type="slidenum">
              <a:rPr lang="en-US" altLang="en-US"/>
              <a:pPr/>
              <a:t>26</a:t>
            </a:fld>
            <a:endParaRPr lang="en-US" altLang="en-US"/>
          </a:p>
        </p:txBody>
      </p:sp>
      <p:sp>
        <p:nvSpPr>
          <p:cNvPr id="128002" name="Rectangle 2"/>
          <p:cNvSpPr>
            <a:spLocks noGrp="1" noChangeArrowheads="1"/>
          </p:cNvSpPr>
          <p:nvPr>
            <p:ph type="title"/>
          </p:nvPr>
        </p:nvSpPr>
        <p:spPr>
          <a:xfrm>
            <a:off x="457200" y="274638"/>
            <a:ext cx="8229600" cy="868362"/>
          </a:xfrm>
        </p:spPr>
        <p:txBody>
          <a:bodyPr/>
          <a:lstStyle/>
          <a:p>
            <a:r>
              <a:rPr lang="en-US" altLang="en-US" sz="3200" dirty="0"/>
              <a:t>Presentation graph: Nightingale (1857)</a:t>
            </a:r>
          </a:p>
        </p:txBody>
      </p:sp>
      <p:pic>
        <p:nvPicPr>
          <p:cNvPr id="128004" name="Picture 4" descr="nightingale-hugh-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71600"/>
            <a:ext cx="7715250" cy="5207794"/>
          </a:xfrm>
          <a:prstGeom prst="rect">
            <a:avLst/>
          </a:prstGeom>
          <a:noFill/>
          <a:extLst>
            <a:ext uri="{909E8E84-426E-40DD-AFC4-6F175D3DCCD1}">
              <a14:hiddenFill xmlns:a14="http://schemas.microsoft.com/office/drawing/2010/main">
                <a:solidFill>
                  <a:srgbClr val="FFFFFF"/>
                </a:solidFill>
              </a14:hiddenFill>
            </a:ext>
          </a:extLst>
        </p:spPr>
      </p:pic>
      <p:sp>
        <p:nvSpPr>
          <p:cNvPr id="128005" name="Text Box 5"/>
          <p:cNvSpPr txBox="1">
            <a:spLocks noChangeArrowheads="1"/>
          </p:cNvSpPr>
          <p:nvPr/>
        </p:nvSpPr>
        <p:spPr bwMode="auto">
          <a:xfrm>
            <a:off x="5486400" y="228600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3399FF"/>
                </a:solidFill>
              </a:rPr>
              <a:t>preventable</a:t>
            </a:r>
          </a:p>
        </p:txBody>
      </p:sp>
      <p:sp>
        <p:nvSpPr>
          <p:cNvPr id="128006" name="Text Box 6"/>
          <p:cNvSpPr txBox="1">
            <a:spLocks noChangeArrowheads="1"/>
          </p:cNvSpPr>
          <p:nvPr/>
        </p:nvSpPr>
        <p:spPr bwMode="auto">
          <a:xfrm>
            <a:off x="6840682" y="4205288"/>
            <a:ext cx="931718" cy="369332"/>
          </a:xfrm>
          <a:prstGeom prst="rect">
            <a:avLst/>
          </a:prstGeom>
          <a:solidFill>
            <a:schemeClr val="bg2"/>
          </a:solidFill>
          <a:ln>
            <a:noFill/>
          </a:ln>
          <a:effectLst/>
        </p:spPr>
        <p:txBody>
          <a:bodyPr wrap="square">
            <a:spAutoFit/>
          </a:bodyPr>
          <a:lstStyle/>
          <a:p>
            <a:pPr>
              <a:spcBef>
                <a:spcPct val="50000"/>
              </a:spcBef>
            </a:pPr>
            <a:r>
              <a:rPr lang="en-US" altLang="en-US" dirty="0">
                <a:solidFill>
                  <a:srgbClr val="FF0000"/>
                </a:solidFill>
              </a:rPr>
              <a:t>wounds</a:t>
            </a:r>
          </a:p>
        </p:txBody>
      </p:sp>
      <p:sp>
        <p:nvSpPr>
          <p:cNvPr id="128007" name="Text Box 7"/>
          <p:cNvSpPr txBox="1">
            <a:spLocks noChangeArrowheads="1"/>
          </p:cNvSpPr>
          <p:nvPr/>
        </p:nvSpPr>
        <p:spPr bwMode="auto">
          <a:xfrm>
            <a:off x="5486400" y="3581400"/>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other</a:t>
            </a:r>
          </a:p>
        </p:txBody>
      </p:sp>
      <p:sp>
        <p:nvSpPr>
          <p:cNvPr id="128008" name="Text Box 8"/>
          <p:cNvSpPr txBox="1">
            <a:spLocks noChangeArrowheads="1"/>
          </p:cNvSpPr>
          <p:nvPr/>
        </p:nvSpPr>
        <p:spPr bwMode="auto">
          <a:xfrm>
            <a:off x="609600" y="5638800"/>
            <a:ext cx="3962400" cy="915988"/>
          </a:xfrm>
          <a:prstGeom prst="rect">
            <a:avLst/>
          </a:prstGeom>
          <a:solidFill>
            <a:schemeClr val="tx2">
              <a:lumMod val="20000"/>
              <a:lumOff val="80000"/>
            </a:schemeClr>
          </a:solidFill>
          <a:ln>
            <a:noFill/>
          </a:ln>
          <a:effectLst/>
        </p:spPr>
        <p:txBody>
          <a:bodyPr>
            <a:spAutoFit/>
          </a:bodyPr>
          <a:lstStyle/>
          <a:p>
            <a:pPr>
              <a:spcBef>
                <a:spcPct val="50000"/>
              </a:spcBef>
            </a:pPr>
            <a:r>
              <a:rPr lang="en-US" altLang="en-US" dirty="0"/>
              <a:t>The best graphs pass the </a:t>
            </a:r>
            <a:r>
              <a:rPr lang="en-US" altLang="en-US" b="1" dirty="0" err="1"/>
              <a:t>Interocular</a:t>
            </a:r>
            <a:r>
              <a:rPr lang="en-US" altLang="en-US" b="1" dirty="0"/>
              <a:t> Traumatic Test</a:t>
            </a:r>
            <a:r>
              <a:rPr lang="en-US" altLang="en-US" dirty="0"/>
              <a:t>:  the message hits you between the eyes!</a:t>
            </a:r>
          </a:p>
        </p:txBody>
      </p:sp>
      <p:sp>
        <p:nvSpPr>
          <p:cNvPr id="128009" name="Rectangle 9"/>
          <p:cNvSpPr>
            <a:spLocks noChangeArrowheads="1"/>
          </p:cNvSpPr>
          <p:nvPr/>
        </p:nvSpPr>
        <p:spPr bwMode="auto">
          <a:xfrm>
            <a:off x="7239000" y="1371600"/>
            <a:ext cx="1581150" cy="3667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Before reform</a:t>
            </a:r>
          </a:p>
        </p:txBody>
      </p:sp>
      <p:sp>
        <p:nvSpPr>
          <p:cNvPr id="128010" name="Rectangle 10"/>
          <p:cNvSpPr>
            <a:spLocks noChangeArrowheads="1"/>
          </p:cNvSpPr>
          <p:nvPr/>
        </p:nvSpPr>
        <p:spPr bwMode="auto">
          <a:xfrm>
            <a:off x="381000" y="1371600"/>
            <a:ext cx="1390650" cy="3667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After reform</a:t>
            </a:r>
          </a:p>
        </p:txBody>
      </p:sp>
    </p:spTree>
    <p:extLst>
      <p:ext uri="{BB962C8B-B14F-4D97-AF65-F5344CB8AC3E}">
        <p14:creationId xmlns:p14="http://schemas.microsoft.com/office/powerpoint/2010/main" val="357444456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Data graph: Nightingale (1857)</a:t>
            </a:r>
          </a:p>
        </p:txBody>
      </p:sp>
      <p:sp>
        <p:nvSpPr>
          <p:cNvPr id="3" name="Slide Number Placeholder 2"/>
          <p:cNvSpPr>
            <a:spLocks noGrp="1"/>
          </p:cNvSpPr>
          <p:nvPr>
            <p:ph type="sldNum" sz="quarter" idx="12"/>
          </p:nvPr>
        </p:nvSpPr>
        <p:spPr/>
        <p:txBody>
          <a:bodyPr/>
          <a:lstStyle/>
          <a:p>
            <a:fld id="{621225AB-15B9-4C79-A121-04D1DC7E2307}" type="slidenum">
              <a:rPr lang="en-US" smtClean="0"/>
              <a:t>27</a:t>
            </a:fld>
            <a:endParaRPr lang="en-US"/>
          </a:p>
        </p:txBody>
      </p:sp>
      <p:pic>
        <p:nvPicPr>
          <p:cNvPr id="1026" name="Picture 2" descr="C:\Dropbox\Documents\TOGS\ch04-vital\fig\Nightingale-line-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438400"/>
            <a:ext cx="8480001" cy="3809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9999" y="1219200"/>
            <a:ext cx="8229600" cy="1015663"/>
          </a:xfrm>
          <a:prstGeom prst="rect">
            <a:avLst/>
          </a:prstGeom>
          <a:noFill/>
        </p:spPr>
        <p:txBody>
          <a:bodyPr wrap="square" rtlCol="0">
            <a:spAutoFit/>
          </a:bodyPr>
          <a:lstStyle/>
          <a:p>
            <a:r>
              <a:rPr lang="en-US" sz="2400" dirty="0"/>
              <a:t>The same, as a data graph, using time-series line plots</a:t>
            </a:r>
          </a:p>
          <a:p>
            <a:r>
              <a:rPr lang="en-US" dirty="0"/>
              <a:t>Some statisticians might prefer this today, but it doesn’t draw attention or interest as Flo’s original did.  </a:t>
            </a:r>
            <a:r>
              <a:rPr lang="en-US" dirty="0">
                <a:solidFill>
                  <a:srgbClr val="FF0000"/>
                </a:solidFill>
              </a:rPr>
              <a:t>It likely would not have roused British Parliament to act!</a:t>
            </a:r>
          </a:p>
        </p:txBody>
      </p:sp>
    </p:spTree>
    <p:extLst>
      <p:ext uri="{BB962C8B-B14F-4D97-AF65-F5344CB8AC3E}">
        <p14:creationId xmlns:p14="http://schemas.microsoft.com/office/powerpoint/2010/main" val="3581848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C3FCBE-A872-4771-BDB2-DA2783A084C2}" type="slidenum">
              <a:rPr lang="en-US" altLang="en-US"/>
              <a:pPr/>
              <a:t>28</a:t>
            </a:fld>
            <a:endParaRPr lang="en-US" altLang="en-US"/>
          </a:p>
        </p:txBody>
      </p:sp>
      <p:sp>
        <p:nvSpPr>
          <p:cNvPr id="18434" name="Rectangle 2"/>
          <p:cNvSpPr>
            <a:spLocks noGrp="1" noChangeArrowheads="1"/>
          </p:cNvSpPr>
          <p:nvPr>
            <p:ph type="title"/>
          </p:nvPr>
        </p:nvSpPr>
        <p:spPr>
          <a:xfrm>
            <a:off x="457200" y="274638"/>
            <a:ext cx="8229600" cy="792162"/>
          </a:xfrm>
        </p:spPr>
        <p:txBody>
          <a:bodyPr>
            <a:normAutofit fontScale="90000"/>
          </a:bodyPr>
          <a:lstStyle/>
          <a:p>
            <a:r>
              <a:rPr lang="en-US" altLang="en-US" sz="2800"/>
              <a:t>Rhetorical graph: Welfare income and Homeless deaths after the “Common Sense Revolution”</a:t>
            </a:r>
          </a:p>
        </p:txBody>
      </p:sp>
      <p:pic>
        <p:nvPicPr>
          <p:cNvPr id="18435" name="Picture 3" descr="commons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28800"/>
            <a:ext cx="8124825" cy="4903788"/>
          </a:xfrm>
          <a:prstGeom prst="rect">
            <a:avLst/>
          </a:prstGeom>
          <a:noFill/>
          <a:extLst>
            <a:ext uri="{909E8E84-426E-40DD-AFC4-6F175D3DCCD1}">
              <a14:hiddenFill xmlns:a14="http://schemas.microsoft.com/office/drawing/2010/main">
                <a:solidFill>
                  <a:srgbClr val="FFFFFF"/>
                </a:solidFill>
              </a14:hiddenFill>
            </a:ext>
          </a:extLst>
        </p:spPr>
      </p:pic>
      <p:sp>
        <p:nvSpPr>
          <p:cNvPr id="18436" name="Line 4"/>
          <p:cNvSpPr>
            <a:spLocks noChangeShapeType="1"/>
          </p:cNvSpPr>
          <p:nvPr/>
        </p:nvSpPr>
        <p:spPr bwMode="auto">
          <a:xfrm flipV="1">
            <a:off x="838200" y="15240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7" name="Line 5"/>
          <p:cNvSpPr>
            <a:spLocks noChangeShapeType="1"/>
          </p:cNvSpPr>
          <p:nvPr/>
        </p:nvSpPr>
        <p:spPr bwMode="auto">
          <a:xfrm flipV="1">
            <a:off x="2362200" y="15240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8" name="Line 6"/>
          <p:cNvSpPr>
            <a:spLocks noChangeShapeType="1"/>
          </p:cNvSpPr>
          <p:nvPr/>
        </p:nvSpPr>
        <p:spPr bwMode="auto">
          <a:xfrm flipV="1">
            <a:off x="3962400" y="15240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9" name="Line 7"/>
          <p:cNvSpPr>
            <a:spLocks noChangeShapeType="1"/>
          </p:cNvSpPr>
          <p:nvPr/>
        </p:nvSpPr>
        <p:spPr bwMode="auto">
          <a:xfrm flipV="1">
            <a:off x="6629400" y="15240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0" name="Text Box 8"/>
          <p:cNvSpPr txBox="1">
            <a:spLocks noChangeArrowheads="1"/>
          </p:cNvSpPr>
          <p:nvPr/>
        </p:nvSpPr>
        <p:spPr bwMode="auto">
          <a:xfrm>
            <a:off x="1219200" y="15240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b="1" dirty="0">
                <a:solidFill>
                  <a:srgbClr val="FF0000"/>
                </a:solidFill>
              </a:rPr>
              <a:t>Liberals</a:t>
            </a:r>
          </a:p>
        </p:txBody>
      </p:sp>
      <p:sp>
        <p:nvSpPr>
          <p:cNvPr id="18441" name="Rectangle 9"/>
          <p:cNvSpPr>
            <a:spLocks noChangeArrowheads="1"/>
          </p:cNvSpPr>
          <p:nvPr/>
        </p:nvSpPr>
        <p:spPr bwMode="auto">
          <a:xfrm>
            <a:off x="2895600" y="1524000"/>
            <a:ext cx="560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dirty="0">
                <a:solidFill>
                  <a:srgbClr val="FF0000"/>
                </a:solidFill>
              </a:rPr>
              <a:t>NDP</a:t>
            </a:r>
          </a:p>
        </p:txBody>
      </p:sp>
      <p:sp>
        <p:nvSpPr>
          <p:cNvPr id="18442" name="Rectangle 10"/>
          <p:cNvSpPr>
            <a:spLocks noChangeArrowheads="1"/>
          </p:cNvSpPr>
          <p:nvPr/>
        </p:nvSpPr>
        <p:spPr bwMode="auto">
          <a:xfrm>
            <a:off x="6934200" y="1498600"/>
            <a:ext cx="86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dirty="0">
                <a:solidFill>
                  <a:srgbClr val="FF0000"/>
                </a:solidFill>
              </a:rPr>
              <a:t>Liberals</a:t>
            </a:r>
          </a:p>
        </p:txBody>
      </p:sp>
      <p:sp>
        <p:nvSpPr>
          <p:cNvPr id="18443" name="Rectangle 11"/>
          <p:cNvSpPr>
            <a:spLocks noChangeArrowheads="1"/>
          </p:cNvSpPr>
          <p:nvPr/>
        </p:nvSpPr>
        <p:spPr bwMode="auto">
          <a:xfrm>
            <a:off x="4343400" y="1524000"/>
            <a:ext cx="2116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Conservatives (“CSR”)</a:t>
            </a:r>
          </a:p>
        </p:txBody>
      </p:sp>
      <p:sp>
        <p:nvSpPr>
          <p:cNvPr id="2" name="TextBox 1"/>
          <p:cNvSpPr txBox="1"/>
          <p:nvPr/>
        </p:nvSpPr>
        <p:spPr>
          <a:xfrm>
            <a:off x="457200" y="1143000"/>
            <a:ext cx="4267200" cy="369332"/>
          </a:xfrm>
          <a:prstGeom prst="rect">
            <a:avLst/>
          </a:prstGeom>
          <a:noFill/>
        </p:spPr>
        <p:txBody>
          <a:bodyPr wrap="square" rtlCol="0">
            <a:spAutoFit/>
          </a:bodyPr>
          <a:lstStyle/>
          <a:p>
            <a:r>
              <a:rPr lang="en-US" dirty="0"/>
              <a:t>Scott </a:t>
            </a:r>
            <a:r>
              <a:rPr lang="en-US" dirty="0" err="1"/>
              <a:t>Sorli</a:t>
            </a:r>
            <a:r>
              <a:rPr lang="en-US" dirty="0"/>
              <a:t> (2007)</a:t>
            </a:r>
          </a:p>
        </p:txBody>
      </p:sp>
      <p:sp>
        <p:nvSpPr>
          <p:cNvPr id="3" name="TextBox 2">
            <a:extLst>
              <a:ext uri="{FF2B5EF4-FFF2-40B4-BE49-F238E27FC236}">
                <a16:creationId xmlns:a16="http://schemas.microsoft.com/office/drawing/2014/main" id="{33F87A44-1E0B-D996-D3B0-2C7A62B66A04}"/>
              </a:ext>
            </a:extLst>
          </p:cNvPr>
          <p:cNvSpPr txBox="1"/>
          <p:nvPr/>
        </p:nvSpPr>
        <p:spPr>
          <a:xfrm>
            <a:off x="685800" y="3810000"/>
            <a:ext cx="1142989" cy="646331"/>
          </a:xfrm>
          <a:prstGeom prst="rect">
            <a:avLst/>
          </a:prstGeom>
          <a:noFill/>
        </p:spPr>
        <p:txBody>
          <a:bodyPr wrap="square" rtlCol="0">
            <a:spAutoFit/>
          </a:bodyPr>
          <a:lstStyle/>
          <a:p>
            <a:r>
              <a:rPr lang="en-CA" dirty="0">
                <a:solidFill>
                  <a:srgbClr val="FF0000"/>
                </a:solidFill>
              </a:rPr>
              <a:t>welfare payments</a:t>
            </a:r>
          </a:p>
        </p:txBody>
      </p:sp>
      <p:sp>
        <p:nvSpPr>
          <p:cNvPr id="4" name="TextBox 3">
            <a:extLst>
              <a:ext uri="{FF2B5EF4-FFF2-40B4-BE49-F238E27FC236}">
                <a16:creationId xmlns:a16="http://schemas.microsoft.com/office/drawing/2014/main" id="{1850FD54-5191-1BA2-68AD-85752BB4C595}"/>
              </a:ext>
            </a:extLst>
          </p:cNvPr>
          <p:cNvSpPr txBox="1"/>
          <p:nvPr/>
        </p:nvSpPr>
        <p:spPr>
          <a:xfrm>
            <a:off x="2895600" y="5181600"/>
            <a:ext cx="1066800" cy="646331"/>
          </a:xfrm>
          <a:prstGeom prst="rect">
            <a:avLst/>
          </a:prstGeom>
          <a:noFill/>
        </p:spPr>
        <p:txBody>
          <a:bodyPr wrap="square" rtlCol="0">
            <a:spAutoFit/>
          </a:bodyPr>
          <a:lstStyle/>
          <a:p>
            <a:r>
              <a:rPr lang="en-CA" dirty="0">
                <a:solidFill>
                  <a:srgbClr val="FF0000"/>
                </a:solidFill>
              </a:rPr>
              <a:t>homeless deaths</a:t>
            </a:r>
          </a:p>
        </p:txBody>
      </p:sp>
    </p:spTree>
    <p:extLst>
      <p:ext uri="{BB962C8B-B14F-4D97-AF65-F5344CB8AC3E}">
        <p14:creationId xmlns:p14="http://schemas.microsoft.com/office/powerpoint/2010/main" val="3930252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CE64963E-AECB-4CD3-A9C1-9861A591F3CA}" type="slidenum">
              <a:rPr lang="en-US" altLang="en-US"/>
              <a:pPr/>
              <a:t>29</a:t>
            </a:fld>
            <a:endParaRPr lang="en-US" altLang="en-US"/>
          </a:p>
        </p:txBody>
      </p:sp>
      <p:sp>
        <p:nvSpPr>
          <p:cNvPr id="22532" name="Rectangle 4"/>
          <p:cNvSpPr>
            <a:spLocks noGrp="1" noChangeArrowheads="1"/>
          </p:cNvSpPr>
          <p:nvPr>
            <p:ph type="title"/>
          </p:nvPr>
        </p:nvSpPr>
        <p:spPr>
          <a:xfrm>
            <a:off x="457200" y="274638"/>
            <a:ext cx="8229600" cy="944562"/>
          </a:xfrm>
        </p:spPr>
        <p:txBody>
          <a:bodyPr/>
          <a:lstStyle/>
          <a:p>
            <a:r>
              <a:rPr lang="en-US" altLang="en-US"/>
              <a:t>Analysis graph: Deaths vs. Income</a:t>
            </a:r>
          </a:p>
        </p:txBody>
      </p:sp>
      <p:pic>
        <p:nvPicPr>
          <p:cNvPr id="22948" name="Picture 420" descr="commonsense-gg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447800"/>
            <a:ext cx="5191125" cy="5191125"/>
          </a:xfrm>
          <a:prstGeom prst="rect">
            <a:avLst/>
          </a:prstGeom>
          <a:noFill/>
          <a:extLst>
            <a:ext uri="{909E8E84-426E-40DD-AFC4-6F175D3DCCD1}">
              <a14:hiddenFill xmlns:a14="http://schemas.microsoft.com/office/drawing/2010/main">
                <a:solidFill>
                  <a:srgbClr val="FFFFFF"/>
                </a:solidFill>
              </a14:hiddenFill>
            </a:ext>
          </a:extLst>
        </p:spPr>
      </p:pic>
      <p:sp>
        <p:nvSpPr>
          <p:cNvPr id="22949" name="Text Box 421"/>
          <p:cNvSpPr txBox="1">
            <a:spLocks noChangeArrowheads="1"/>
          </p:cNvSpPr>
          <p:nvPr/>
        </p:nvSpPr>
        <p:spPr bwMode="auto">
          <a:xfrm>
            <a:off x="533400" y="1828800"/>
            <a:ext cx="297180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Scatterplot of deaths vs. income</a:t>
            </a:r>
          </a:p>
          <a:p>
            <a:pPr algn="l">
              <a:spcBef>
                <a:spcPts val="600"/>
              </a:spcBef>
              <a:buFontTx/>
              <a:buChar char="•"/>
            </a:pPr>
            <a:r>
              <a:rPr lang="en-US" altLang="en-US" dirty="0"/>
              <a:t> Loess smooth + CI band</a:t>
            </a:r>
          </a:p>
          <a:p>
            <a:pPr algn="l">
              <a:spcBef>
                <a:spcPts val="600"/>
              </a:spcBef>
              <a:buFontTx/>
              <a:buChar char="•"/>
            </a:pPr>
            <a:r>
              <a:rPr lang="en-US" altLang="en-US" dirty="0"/>
              <a:t> Labels: year</a:t>
            </a:r>
          </a:p>
          <a:p>
            <a:pPr algn="l">
              <a:spcBef>
                <a:spcPts val="600"/>
              </a:spcBef>
              <a:buFontTx/>
              <a:buChar char="•"/>
            </a:pPr>
            <a:r>
              <a:rPr lang="en-US" altLang="en-US" dirty="0"/>
              <a:t> Color: party in power</a:t>
            </a:r>
          </a:p>
        </p:txBody>
      </p:sp>
      <p:sp>
        <p:nvSpPr>
          <p:cNvPr id="22950" name="Text Box 422"/>
          <p:cNvSpPr txBox="1">
            <a:spLocks noChangeArrowheads="1"/>
          </p:cNvSpPr>
          <p:nvPr/>
        </p:nvSpPr>
        <p:spPr bwMode="auto">
          <a:xfrm>
            <a:off x="555072" y="4032876"/>
            <a:ext cx="2895600" cy="1190625"/>
          </a:xfrm>
          <a:prstGeom prst="rect">
            <a:avLst/>
          </a:prstGeom>
          <a:solidFill>
            <a:srgbClr val="CCFFFF"/>
          </a:solidFill>
          <a:ln>
            <a:noFill/>
          </a:ln>
          <a:effectLst/>
          <a:extLs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The message here is interesting, but it lacks the power and eloquence of the original graph</a:t>
            </a:r>
          </a:p>
        </p:txBody>
      </p:sp>
      <p:sp>
        <p:nvSpPr>
          <p:cNvPr id="2" name="TextBox 1"/>
          <p:cNvSpPr txBox="1"/>
          <p:nvPr/>
        </p:nvSpPr>
        <p:spPr>
          <a:xfrm>
            <a:off x="555072" y="5562600"/>
            <a:ext cx="2895600" cy="646331"/>
          </a:xfrm>
          <a:prstGeom prst="rect">
            <a:avLst/>
          </a:prstGeom>
          <a:noFill/>
        </p:spPr>
        <p:txBody>
          <a:bodyPr wrap="square" rtlCol="0">
            <a:spAutoFit/>
          </a:bodyPr>
          <a:lstStyle/>
          <a:p>
            <a:r>
              <a:rPr lang="en-US" dirty="0"/>
              <a:t>As well, the relationship of deaths to time &amp; party is lost</a:t>
            </a:r>
          </a:p>
        </p:txBody>
      </p:sp>
    </p:spTree>
    <p:extLst>
      <p:ext uri="{BB962C8B-B14F-4D97-AF65-F5344CB8AC3E}">
        <p14:creationId xmlns:p14="http://schemas.microsoft.com/office/powerpoint/2010/main" val="367560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Introducing: me</a:t>
            </a:r>
          </a:p>
        </p:txBody>
      </p:sp>
      <p:sp>
        <p:nvSpPr>
          <p:cNvPr id="9" name="TextBox 8"/>
          <p:cNvSpPr txBox="1"/>
          <p:nvPr/>
        </p:nvSpPr>
        <p:spPr>
          <a:xfrm>
            <a:off x="457200" y="1219200"/>
            <a:ext cx="8424887" cy="369332"/>
          </a:xfrm>
          <a:prstGeom prst="rect">
            <a:avLst/>
          </a:prstGeom>
          <a:noFill/>
        </p:spPr>
        <p:txBody>
          <a:bodyPr wrap="square" rtlCol="0">
            <a:spAutoFit/>
          </a:bodyPr>
          <a:lstStyle/>
          <a:p>
            <a:r>
              <a:rPr lang="en-US" dirty="0"/>
              <a:t>History of data visualization: </a:t>
            </a:r>
            <a:r>
              <a:rPr lang="en-US" i="1" dirty="0"/>
              <a:t>Les Chevaliers</a:t>
            </a:r>
            <a:r>
              <a:rPr lang="en-US" dirty="0"/>
              <a:t>; Friendly &amp; </a:t>
            </a:r>
            <a:r>
              <a:rPr lang="en-US" dirty="0" err="1"/>
              <a:t>Wainer</a:t>
            </a:r>
            <a:r>
              <a:rPr lang="en-US" dirty="0"/>
              <a:t> (2021)</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849" y="1752600"/>
            <a:ext cx="2829635" cy="1828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1" y="1752600"/>
            <a:ext cx="3395687" cy="1828800"/>
          </a:xfrm>
          <a:prstGeom prst="rect">
            <a:avLst/>
          </a:prstGeom>
        </p:spPr>
      </p:pic>
      <p:sp>
        <p:nvSpPr>
          <p:cNvPr id="5" name="Slide Number Placeholder 4"/>
          <p:cNvSpPr>
            <a:spLocks noGrp="1"/>
          </p:cNvSpPr>
          <p:nvPr>
            <p:ph type="sldNum" sz="quarter" idx="12"/>
          </p:nvPr>
        </p:nvSpPr>
        <p:spPr/>
        <p:txBody>
          <a:bodyPr/>
          <a:lstStyle/>
          <a:p>
            <a:fld id="{810B7604-93B8-4136-B9BD-D1CE89EE20B0}" type="slidenum">
              <a:rPr lang="en-US" smtClean="0"/>
              <a:t>3</a:t>
            </a:fld>
            <a:endParaRPr lang="en-US"/>
          </a:p>
        </p:txBody>
      </p:sp>
      <p:grpSp>
        <p:nvGrpSpPr>
          <p:cNvPr id="16" name="Group 15"/>
          <p:cNvGrpSpPr/>
          <p:nvPr/>
        </p:nvGrpSpPr>
        <p:grpSpPr>
          <a:xfrm>
            <a:off x="568226" y="3787781"/>
            <a:ext cx="4277803" cy="2692196"/>
            <a:chOff x="568226" y="3787781"/>
            <a:chExt cx="4277803" cy="2692196"/>
          </a:xfrm>
        </p:grpSpPr>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226" y="4229100"/>
              <a:ext cx="1921587"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7563" y="3787781"/>
              <a:ext cx="4268466" cy="338554"/>
            </a:xfrm>
            <a:prstGeom prst="rect">
              <a:avLst/>
            </a:prstGeom>
            <a:noFill/>
          </p:spPr>
          <p:txBody>
            <a:bodyPr wrap="square" rtlCol="0">
              <a:spAutoFit/>
            </a:bodyPr>
            <a:lstStyle/>
            <a:p>
              <a:r>
                <a:rPr lang="en-US" sz="1600" dirty="0"/>
                <a:t>John Snow’s map of cholera  in London, 1854</a:t>
              </a:r>
            </a:p>
          </p:txBody>
        </p:sp>
        <p:sp>
          <p:nvSpPr>
            <p:cNvPr id="6" name="TextBox 5"/>
            <p:cNvSpPr txBox="1"/>
            <p:nvPr/>
          </p:nvSpPr>
          <p:spPr>
            <a:xfrm>
              <a:off x="586900" y="6172200"/>
              <a:ext cx="1912250" cy="307777"/>
            </a:xfrm>
            <a:prstGeom prst="rect">
              <a:avLst/>
            </a:prstGeom>
            <a:noFill/>
          </p:spPr>
          <p:txBody>
            <a:bodyPr wrap="square" rtlCol="0">
              <a:spAutoFit/>
            </a:bodyPr>
            <a:lstStyle/>
            <a:p>
              <a:pPr algn="ctr"/>
              <a:r>
                <a:rPr lang="en-US" sz="1400" dirty="0"/>
                <a:t>original</a:t>
              </a:r>
            </a:p>
          </p:txBody>
        </p:sp>
      </p:grpSp>
      <p:grpSp>
        <p:nvGrpSpPr>
          <p:cNvPr id="17" name="Group 16"/>
          <p:cNvGrpSpPr/>
          <p:nvPr/>
        </p:nvGrpSpPr>
        <p:grpSpPr>
          <a:xfrm>
            <a:off x="2788629" y="4114800"/>
            <a:ext cx="2057400" cy="2365177"/>
            <a:chOff x="2788629" y="4114800"/>
            <a:chExt cx="2057400" cy="2365177"/>
          </a:xfrm>
        </p:grpSpPr>
        <p:pic>
          <p:nvPicPr>
            <p:cNvPr id="13" name="Picture 3" descr="C:\Dropbox\Documents\OriginOfGraphicalSpecies\ch04-vital\fig\SnowMap-densit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8629" y="41148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88629" y="6172200"/>
              <a:ext cx="2057400" cy="307777"/>
            </a:xfrm>
            <a:prstGeom prst="rect">
              <a:avLst/>
            </a:prstGeom>
            <a:noFill/>
          </p:spPr>
          <p:txBody>
            <a:bodyPr wrap="square" rtlCol="0">
              <a:spAutoFit/>
            </a:bodyPr>
            <a:lstStyle/>
            <a:p>
              <a:pPr algn="ctr"/>
              <a:r>
                <a:rPr lang="en-US" sz="1400" dirty="0"/>
                <a:t>modern enhancement</a:t>
              </a:r>
            </a:p>
          </p:txBody>
        </p:sp>
      </p:grpSp>
      <p:grpSp>
        <p:nvGrpSpPr>
          <p:cNvPr id="18" name="Group 17"/>
          <p:cNvGrpSpPr/>
          <p:nvPr/>
        </p:nvGrpSpPr>
        <p:grpSpPr>
          <a:xfrm>
            <a:off x="5340990" y="3787781"/>
            <a:ext cx="3541096" cy="2907639"/>
            <a:chOff x="5340990" y="3787781"/>
            <a:chExt cx="3541096" cy="2907639"/>
          </a:xfrm>
        </p:grpSpPr>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7091" y="4229100"/>
              <a:ext cx="3036737" cy="1828800"/>
            </a:xfrm>
            <a:prstGeom prst="rect">
              <a:avLst/>
            </a:prstGeom>
          </p:spPr>
        </p:pic>
        <p:sp>
          <p:nvSpPr>
            <p:cNvPr id="7" name="TextBox 6"/>
            <p:cNvSpPr txBox="1"/>
            <p:nvPr/>
          </p:nvSpPr>
          <p:spPr>
            <a:xfrm>
              <a:off x="5340990" y="3787781"/>
              <a:ext cx="3541096" cy="338554"/>
            </a:xfrm>
            <a:prstGeom prst="rect">
              <a:avLst/>
            </a:prstGeom>
            <a:noFill/>
          </p:spPr>
          <p:txBody>
            <a:bodyPr wrap="square" rtlCol="0">
              <a:spAutoFit/>
            </a:bodyPr>
            <a:lstStyle/>
            <a:p>
              <a:r>
                <a:rPr lang="en-US" sz="1600" dirty="0"/>
                <a:t>C. J. </a:t>
              </a:r>
              <a:r>
                <a:rPr lang="en-US" sz="1600" dirty="0" err="1"/>
                <a:t>Minard</a:t>
              </a:r>
              <a:r>
                <a:rPr lang="en-US" sz="1600" dirty="0"/>
                <a:t>: Flow maps of cotton trade</a:t>
              </a:r>
            </a:p>
          </p:txBody>
        </p:sp>
        <p:sp>
          <p:nvSpPr>
            <p:cNvPr id="15" name="TextBox 14"/>
            <p:cNvSpPr txBox="1"/>
            <p:nvPr/>
          </p:nvSpPr>
          <p:spPr>
            <a:xfrm>
              <a:off x="5577091" y="6172200"/>
              <a:ext cx="2957309" cy="523220"/>
            </a:xfrm>
            <a:prstGeom prst="rect">
              <a:avLst/>
            </a:prstGeom>
            <a:noFill/>
          </p:spPr>
          <p:txBody>
            <a:bodyPr wrap="square" rtlCol="0">
              <a:spAutoFit/>
            </a:bodyPr>
            <a:lstStyle/>
            <a:p>
              <a:r>
                <a:rPr lang="en-US" sz="1400" dirty="0"/>
                <a:t>Visual explanation: What happened in the US Civil War?</a:t>
              </a:r>
            </a:p>
          </p:txBody>
        </p:sp>
      </p:grpSp>
      <p:pic>
        <p:nvPicPr>
          <p:cNvPr id="20" name="Picture 19" descr="Timeline&#10;&#10;Description automatically generated">
            <a:extLst>
              <a:ext uri="{FF2B5EF4-FFF2-40B4-BE49-F238E27FC236}">
                <a16:creationId xmlns:a16="http://schemas.microsoft.com/office/drawing/2014/main" id="{AC9EEF35-AC69-4C1F-9709-2B5E8B1DAF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 y="1729829"/>
            <a:ext cx="1210033" cy="1828800"/>
          </a:xfrm>
          <a:prstGeom prst="rect">
            <a:avLst/>
          </a:prstGeom>
        </p:spPr>
      </p:pic>
    </p:spTree>
    <p:extLst>
      <p:ext uri="{BB962C8B-B14F-4D97-AF65-F5344CB8AC3E}">
        <p14:creationId xmlns:p14="http://schemas.microsoft.com/office/powerpoint/2010/main" val="266210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2" name="STAR_2002-10-19_NE01.pdf" descr="STAR_2002-10-19_NE01.pdf"/>
          <p:cNvPicPr>
            <a:picLocks noChangeAspect="1"/>
          </p:cNvPicPr>
          <p:nvPr/>
        </p:nvPicPr>
        <p:blipFill>
          <a:blip r:embed="rId3"/>
          <a:stretch>
            <a:fillRect/>
          </a:stretch>
        </p:blipFill>
        <p:spPr>
          <a:xfrm>
            <a:off x="3360891" y="-685800"/>
            <a:ext cx="5783109" cy="10182225"/>
          </a:xfrm>
          <a:prstGeom prst="rect">
            <a:avLst/>
          </a:prstGeom>
          <a:ln w="12700">
            <a:miter lim="400000"/>
          </a:ln>
        </p:spPr>
      </p:pic>
      <p:sp>
        <p:nvSpPr>
          <p:cNvPr id="2" name="Title 1">
            <a:extLst>
              <a:ext uri="{FF2B5EF4-FFF2-40B4-BE49-F238E27FC236}">
                <a16:creationId xmlns:a16="http://schemas.microsoft.com/office/drawing/2014/main" id="{0DF12FE6-24CF-45E4-B64F-995D24ECDADE}"/>
              </a:ext>
            </a:extLst>
          </p:cNvPr>
          <p:cNvSpPr>
            <a:spLocks noGrp="1"/>
          </p:cNvSpPr>
          <p:nvPr>
            <p:ph type="title"/>
          </p:nvPr>
        </p:nvSpPr>
        <p:spPr>
          <a:xfrm>
            <a:off x="372909" y="152400"/>
            <a:ext cx="2987982" cy="1447800"/>
          </a:xfrm>
        </p:spPr>
        <p:txBody>
          <a:bodyPr>
            <a:normAutofit/>
          </a:bodyPr>
          <a:lstStyle/>
          <a:p>
            <a:r>
              <a:rPr lang="en-US" dirty="0"/>
              <a:t>Race &amp; Crime</a:t>
            </a:r>
          </a:p>
        </p:txBody>
      </p:sp>
      <p:sp>
        <p:nvSpPr>
          <p:cNvPr id="3" name="TextBox 2">
            <a:extLst>
              <a:ext uri="{FF2B5EF4-FFF2-40B4-BE49-F238E27FC236}">
                <a16:creationId xmlns:a16="http://schemas.microsoft.com/office/drawing/2014/main" id="{1E6579DE-CA98-404B-BAAA-C06DF3EFAEF2}"/>
              </a:ext>
            </a:extLst>
          </p:cNvPr>
          <p:cNvSpPr txBox="1"/>
          <p:nvPr/>
        </p:nvSpPr>
        <p:spPr>
          <a:xfrm>
            <a:off x="381000" y="1981200"/>
            <a:ext cx="2979891" cy="3970318"/>
          </a:xfrm>
          <a:prstGeom prst="rect">
            <a:avLst/>
          </a:prstGeom>
          <a:noFill/>
        </p:spPr>
        <p:txBody>
          <a:bodyPr wrap="square" rtlCol="0">
            <a:spAutoFit/>
          </a:bodyPr>
          <a:lstStyle/>
          <a:p>
            <a:r>
              <a:rPr lang="en-US" i="1" dirty="0">
                <a:solidFill>
                  <a:srgbClr val="0070C0"/>
                </a:solidFill>
              </a:rPr>
              <a:t>Toronto Star </a:t>
            </a:r>
            <a:r>
              <a:rPr lang="en-US" dirty="0"/>
              <a:t>investigation of racial disparities in treatment by Toronto Police Services</a:t>
            </a:r>
          </a:p>
          <a:p>
            <a:endParaRPr lang="en-US" dirty="0"/>
          </a:p>
          <a:p>
            <a:r>
              <a:rPr lang="en-US" dirty="0"/>
              <a:t>FOI request </a:t>
            </a:r>
            <a:r>
              <a:rPr lang="en-US" dirty="0">
                <a:sym typeface="Symbol" panose="05050102010706020507" pitchFamily="18" charset="2"/>
              </a:rPr>
              <a:t> ½ M arrests, 1997—2002</a:t>
            </a:r>
          </a:p>
          <a:p>
            <a:endParaRPr lang="en-US" dirty="0">
              <a:sym typeface="Symbol" panose="05050102010706020507" pitchFamily="18" charset="2"/>
            </a:endParaRPr>
          </a:p>
          <a:p>
            <a:r>
              <a:rPr lang="en-US" dirty="0">
                <a:sym typeface="Symbol" panose="05050102010706020507" pitchFamily="18" charset="2"/>
              </a:rPr>
              <a:t>Evidence for </a:t>
            </a:r>
            <a:r>
              <a:rPr lang="en-US" dirty="0">
                <a:solidFill>
                  <a:srgbClr val="0070C0"/>
                </a:solidFill>
                <a:sym typeface="Symbol" panose="05050102010706020507" pitchFamily="18" charset="2"/>
              </a:rPr>
              <a:t>racial profiling</a:t>
            </a:r>
            <a:r>
              <a:rPr lang="en-US" dirty="0">
                <a:sym typeface="Symbol" panose="05050102010706020507" pitchFamily="18" charset="2"/>
              </a:rPr>
              <a:t>?</a:t>
            </a:r>
          </a:p>
          <a:p>
            <a:endParaRPr lang="en-US" dirty="0">
              <a:sym typeface="Symbol" panose="05050102010706020507" pitchFamily="18" charset="2"/>
            </a:endParaRPr>
          </a:p>
          <a:p>
            <a:r>
              <a:rPr lang="en-US" dirty="0">
                <a:sym typeface="Symbol" panose="05050102010706020507" pitchFamily="18" charset="2"/>
              </a:rPr>
              <a:t>Only look at</a:t>
            </a:r>
            <a:r>
              <a:rPr lang="en-US" dirty="0">
                <a:solidFill>
                  <a:srgbClr val="0070C0"/>
                </a:solidFill>
                <a:sym typeface="Symbol" panose="05050102010706020507" pitchFamily="18" charset="2"/>
              </a:rPr>
              <a:t> discretionary </a:t>
            </a:r>
            <a:r>
              <a:rPr lang="en-US" dirty="0">
                <a:sym typeface="Symbol" panose="05050102010706020507" pitchFamily="18" charset="2"/>
              </a:rPr>
              <a:t>charges:</a:t>
            </a:r>
          </a:p>
          <a:p>
            <a:endParaRPr lang="en-US" dirty="0">
              <a:sym typeface="Symbol" panose="05050102010706020507" pitchFamily="18" charset="2"/>
            </a:endParaRPr>
          </a:p>
          <a:p>
            <a:r>
              <a:rPr lang="en-US" dirty="0">
                <a:sym typeface="Symbol" panose="05050102010706020507" pitchFamily="18" charset="2"/>
              </a:rPr>
              <a:t>Simple marijuana possession</a:t>
            </a:r>
          </a:p>
          <a:p>
            <a:r>
              <a:rPr lang="en-US" dirty="0">
                <a:sym typeface="Symbol" panose="05050102010706020507" pitchFamily="18" charset="2"/>
              </a:rPr>
              <a:t>Non-moving auto infractions</a:t>
            </a:r>
          </a:p>
        </p:txBody>
      </p:sp>
    </p:spTree>
    <p:extLst>
      <p:ext uri="{BB962C8B-B14F-4D97-AF65-F5344CB8AC3E}">
        <p14:creationId xmlns:p14="http://schemas.microsoft.com/office/powerpoint/2010/main" val="1594666409"/>
      </p:ext>
    </p:extLst>
  </p:cSld>
  <p:clrMapOvr>
    <a:masterClrMapping/>
  </p:clrMapOvr>
  <mc:AlternateContent xmlns:mc="http://schemas.openxmlformats.org/markup-compatibility/2006" xmlns:p14="http://schemas.microsoft.com/office/powerpoint/2010/main">
    <mc:Choice Requires="p14">
      <p:transition p14:dur="100">
        <p:dissolve/>
      </p:transition>
    </mc:Choice>
    <mc:Fallback xmlns="">
      <p:transition>
        <p:dissolv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Racial profiling: Analysis graph</a:t>
            </a:r>
          </a:p>
        </p:txBody>
      </p:sp>
      <p:sp>
        <p:nvSpPr>
          <p:cNvPr id="5" name="Content Placeholder 4"/>
          <p:cNvSpPr>
            <a:spLocks noGrp="1"/>
          </p:cNvSpPr>
          <p:nvPr>
            <p:ph sz="half" idx="1"/>
          </p:nvPr>
        </p:nvSpPr>
        <p:spPr>
          <a:xfrm>
            <a:off x="457200" y="1143000"/>
            <a:ext cx="4191000" cy="5105400"/>
          </a:xfrm>
        </p:spPr>
        <p:txBody>
          <a:bodyPr/>
          <a:lstStyle/>
          <a:p>
            <a:r>
              <a:rPr lang="en-US" sz="2000" dirty="0"/>
              <a:t>Toronto Star (2002) study of police actions on a charge of simple possession of marijuana</a:t>
            </a:r>
          </a:p>
          <a:p>
            <a:pPr lvl="1"/>
            <a:r>
              <a:rPr lang="en-US" dirty="0"/>
              <a:t>release with a summons (Form 9) vs. hold for bail (Show cause)</a:t>
            </a:r>
          </a:p>
          <a:p>
            <a:pPr lvl="1"/>
            <a:r>
              <a:rPr lang="en-US" dirty="0"/>
              <a:t>Evidence for racial bias?</a:t>
            </a:r>
          </a:p>
          <a:p>
            <a:r>
              <a:rPr lang="en-US" dirty="0"/>
              <a:t>First graph: mosaic display</a:t>
            </a:r>
          </a:p>
          <a:p>
            <a:pPr lvl="1"/>
            <a:r>
              <a:rPr lang="en-US" dirty="0"/>
              <a:t>area ~ frequency</a:t>
            </a:r>
          </a:p>
          <a:p>
            <a:pPr lvl="1"/>
            <a:r>
              <a:rPr lang="en-US" dirty="0"/>
              <a:t>shading: ~ residual</a:t>
            </a:r>
          </a:p>
          <a:p>
            <a:pPr lvl="2"/>
            <a:r>
              <a:rPr lang="en-US" dirty="0" err="1">
                <a:solidFill>
                  <a:srgbClr val="0070C0"/>
                </a:solidFill>
              </a:rPr>
              <a:t>Obs</a:t>
            </a:r>
            <a:r>
              <a:rPr lang="en-US" dirty="0">
                <a:solidFill>
                  <a:srgbClr val="0070C0"/>
                </a:solidFill>
              </a:rPr>
              <a:t> &gt; Expected in blue</a:t>
            </a:r>
          </a:p>
          <a:p>
            <a:pPr lvl="2"/>
            <a:r>
              <a:rPr lang="en-US" dirty="0" err="1">
                <a:solidFill>
                  <a:srgbClr val="FF0000"/>
                </a:solidFill>
              </a:rPr>
              <a:t>Obs</a:t>
            </a:r>
            <a:r>
              <a:rPr lang="en-US" dirty="0">
                <a:solidFill>
                  <a:srgbClr val="FF0000"/>
                </a:solidFill>
              </a:rPr>
              <a:t> &lt; Expected in red</a:t>
            </a:r>
          </a:p>
          <a:p>
            <a:pPr lvl="1"/>
            <a:endParaRPr lang="en-US" dirty="0"/>
          </a:p>
        </p:txBody>
      </p:sp>
      <p:sp>
        <p:nvSpPr>
          <p:cNvPr id="6" name="Content Placeholder 5"/>
          <p:cNvSpPr>
            <a:spLocks noGrp="1"/>
          </p:cNvSpPr>
          <p:nvPr>
            <p:ph sz="half" idx="2"/>
          </p:nvPr>
        </p:nvSpPr>
        <p:spPr>
          <a:xfrm>
            <a:off x="4800600" y="1143000"/>
            <a:ext cx="3886200" cy="5334000"/>
          </a:xfrm>
        </p:spPr>
        <p:txBody>
          <a:bodyPr/>
          <a:lstStyle/>
          <a:p>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31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599" y="1143000"/>
            <a:ext cx="4088679" cy="5246667"/>
          </a:xfrm>
          <a:prstGeom prst="rect">
            <a:avLst/>
          </a:prstGeom>
        </p:spPr>
      </p:pic>
    </p:spTree>
    <p:extLst>
      <p:ext uri="{BB962C8B-B14F-4D97-AF65-F5344CB8AC3E}">
        <p14:creationId xmlns:p14="http://schemas.microsoft.com/office/powerpoint/2010/main" val="915084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Racial profiling: The process</a:t>
            </a:r>
          </a:p>
        </p:txBody>
      </p:sp>
      <p:sp>
        <p:nvSpPr>
          <p:cNvPr id="3" name="Slide Number Placeholder 2"/>
          <p:cNvSpPr>
            <a:spLocks noGrp="1"/>
          </p:cNvSpPr>
          <p:nvPr>
            <p:ph type="sldNum" sz="quarter" idx="12"/>
          </p:nvPr>
        </p:nvSpPr>
        <p:spPr/>
        <p:txBody>
          <a:bodyPr/>
          <a:lstStyle/>
          <a:p>
            <a:fld id="{621225AB-15B9-4C79-A121-04D1DC7E2307}" type="slidenum">
              <a:rPr lang="en-US" smtClean="0"/>
              <a:t>32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133600"/>
            <a:ext cx="4710953" cy="4302381"/>
          </a:xfrm>
          <a:prstGeom prst="rect">
            <a:avLst/>
          </a:prstGeom>
        </p:spPr>
      </p:pic>
      <p:sp>
        <p:nvSpPr>
          <p:cNvPr id="5" name="TextBox 4"/>
          <p:cNvSpPr txBox="1"/>
          <p:nvPr/>
        </p:nvSpPr>
        <p:spPr>
          <a:xfrm>
            <a:off x="457200" y="1219200"/>
            <a:ext cx="8229600" cy="738664"/>
          </a:xfrm>
          <a:prstGeom prst="rect">
            <a:avLst/>
          </a:prstGeom>
          <a:noFill/>
        </p:spPr>
        <p:txBody>
          <a:bodyPr wrap="square" rtlCol="0">
            <a:spAutoFit/>
          </a:bodyPr>
          <a:lstStyle/>
          <a:p>
            <a:r>
              <a:rPr lang="en-US" sz="2400" dirty="0"/>
              <a:t>How to communicate these results most effectively?</a:t>
            </a:r>
          </a:p>
          <a:p>
            <a:pPr marL="285750" indent="-285750">
              <a:buFont typeface="Arial" panose="020B0604020202020204" pitchFamily="34" charset="0"/>
              <a:buChar char="•"/>
            </a:pPr>
            <a:r>
              <a:rPr lang="en-US" dirty="0"/>
              <a:t>What is the message?  What features are directly comprehensible to the audience?</a:t>
            </a:r>
          </a:p>
        </p:txBody>
      </p:sp>
      <p:sp>
        <p:nvSpPr>
          <p:cNvPr id="6" name="TextBox 5"/>
          <p:cNvSpPr txBox="1"/>
          <p:nvPr/>
        </p:nvSpPr>
        <p:spPr>
          <a:xfrm>
            <a:off x="266700" y="3746212"/>
            <a:ext cx="1828800" cy="584775"/>
          </a:xfrm>
          <a:prstGeom prst="rect">
            <a:avLst/>
          </a:prstGeom>
          <a:noFill/>
        </p:spPr>
        <p:txBody>
          <a:bodyPr wrap="square" rtlCol="0">
            <a:spAutoFit/>
          </a:bodyPr>
          <a:lstStyle/>
          <a:p>
            <a:r>
              <a:rPr lang="en-US" sz="1600" dirty="0"/>
              <a:t>Graphic designer’s early attempts</a:t>
            </a:r>
          </a:p>
        </p:txBody>
      </p:sp>
      <p:sp>
        <p:nvSpPr>
          <p:cNvPr id="7" name="TextBox 6"/>
          <p:cNvSpPr txBox="1"/>
          <p:nvPr/>
        </p:nvSpPr>
        <p:spPr>
          <a:xfrm>
            <a:off x="7162800" y="3860512"/>
            <a:ext cx="1143000" cy="584775"/>
          </a:xfrm>
          <a:prstGeom prst="rect">
            <a:avLst/>
          </a:prstGeom>
          <a:noFill/>
        </p:spPr>
        <p:txBody>
          <a:bodyPr wrap="square" rtlCol="0">
            <a:spAutoFit/>
          </a:bodyPr>
          <a:lstStyle/>
          <a:p>
            <a:r>
              <a:rPr lang="en-US" sz="1600" dirty="0"/>
              <a:t>My early attempts</a:t>
            </a:r>
          </a:p>
        </p:txBody>
      </p:sp>
      <p:sp>
        <p:nvSpPr>
          <p:cNvPr id="8" name="Right Brace 7"/>
          <p:cNvSpPr/>
          <p:nvPr/>
        </p:nvSpPr>
        <p:spPr>
          <a:xfrm>
            <a:off x="6934200" y="2819400"/>
            <a:ext cx="228600" cy="26670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a:off x="1981200" y="2743200"/>
            <a:ext cx="228600" cy="25908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9979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Racial profiling: Presentation graphic</a:t>
            </a:r>
          </a:p>
        </p:txBody>
      </p:sp>
      <p:sp>
        <p:nvSpPr>
          <p:cNvPr id="3" name="Slide Number Placeholder 2"/>
          <p:cNvSpPr>
            <a:spLocks noGrp="1"/>
          </p:cNvSpPr>
          <p:nvPr>
            <p:ph type="sldNum" sz="quarter" idx="12"/>
          </p:nvPr>
        </p:nvSpPr>
        <p:spPr/>
        <p:txBody>
          <a:bodyPr/>
          <a:lstStyle/>
          <a:p>
            <a:fld id="{621225AB-15B9-4C79-A121-04D1DC7E2307}"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04" y="2455367"/>
            <a:ext cx="6313334" cy="4046667"/>
          </a:xfrm>
          <a:prstGeom prst="rect">
            <a:avLst/>
          </a:prstGeom>
        </p:spPr>
      </p:pic>
      <p:sp>
        <p:nvSpPr>
          <p:cNvPr id="5" name="TextBox 4"/>
          <p:cNvSpPr txBox="1"/>
          <p:nvPr/>
        </p:nvSpPr>
        <p:spPr>
          <a:xfrm>
            <a:off x="457200" y="1143000"/>
            <a:ext cx="8205838" cy="369332"/>
          </a:xfrm>
          <a:prstGeom prst="rect">
            <a:avLst/>
          </a:prstGeom>
          <a:noFill/>
        </p:spPr>
        <p:txBody>
          <a:bodyPr wrap="square" rtlCol="0">
            <a:spAutoFit/>
          </a:bodyPr>
          <a:lstStyle/>
          <a:p>
            <a:r>
              <a:rPr lang="en-US" dirty="0"/>
              <a:t>Together, we created this (nearly) </a:t>
            </a:r>
            <a:r>
              <a:rPr lang="en-US" dirty="0">
                <a:solidFill>
                  <a:srgbClr val="FF0000"/>
                </a:solidFill>
              </a:rPr>
              <a:t>self-explaining</a:t>
            </a:r>
            <a:r>
              <a:rPr lang="en-US" dirty="0"/>
              <a:t> infographic</a:t>
            </a:r>
          </a:p>
        </p:txBody>
      </p:sp>
      <p:sp>
        <p:nvSpPr>
          <p:cNvPr id="6" name="TextBox 5"/>
          <p:cNvSpPr txBox="1"/>
          <p:nvPr/>
        </p:nvSpPr>
        <p:spPr>
          <a:xfrm>
            <a:off x="457200" y="1876454"/>
            <a:ext cx="1752600" cy="646331"/>
          </a:xfrm>
          <a:prstGeom prst="rect">
            <a:avLst/>
          </a:prstGeom>
          <a:noFill/>
        </p:spPr>
        <p:txBody>
          <a:bodyPr wrap="square" rtlCol="0">
            <a:spAutoFit/>
          </a:bodyPr>
          <a:lstStyle/>
          <a:p>
            <a:r>
              <a:rPr lang="en-US" dirty="0"/>
              <a:t>Title gives the main conclusion</a:t>
            </a:r>
          </a:p>
        </p:txBody>
      </p:sp>
      <p:sp>
        <p:nvSpPr>
          <p:cNvPr id="7" name="TextBox 6"/>
          <p:cNvSpPr txBox="1"/>
          <p:nvPr/>
        </p:nvSpPr>
        <p:spPr>
          <a:xfrm>
            <a:off x="6248400" y="1676400"/>
            <a:ext cx="2414638" cy="523220"/>
          </a:xfrm>
          <a:prstGeom prst="rect">
            <a:avLst/>
          </a:prstGeom>
          <a:noFill/>
        </p:spPr>
        <p:txBody>
          <a:bodyPr wrap="square" rtlCol="0">
            <a:spAutoFit/>
          </a:bodyPr>
          <a:lstStyle/>
          <a:p>
            <a:pPr algn="r"/>
            <a:r>
              <a:rPr lang="en-US" sz="1400" dirty="0"/>
              <a:t>Legend gives a layman’s description of shading levels</a:t>
            </a:r>
          </a:p>
        </p:txBody>
      </p:sp>
      <p:sp>
        <p:nvSpPr>
          <p:cNvPr id="8" name="TextBox 7"/>
          <p:cNvSpPr txBox="1"/>
          <p:nvPr/>
        </p:nvSpPr>
        <p:spPr>
          <a:xfrm>
            <a:off x="304800" y="4038600"/>
            <a:ext cx="1905000" cy="584775"/>
          </a:xfrm>
          <a:prstGeom prst="rect">
            <a:avLst/>
          </a:prstGeom>
          <a:noFill/>
        </p:spPr>
        <p:txBody>
          <a:bodyPr wrap="square" rtlCol="0">
            <a:spAutoFit/>
          </a:bodyPr>
          <a:lstStyle/>
          <a:p>
            <a:r>
              <a:rPr lang="en-US" sz="1600" dirty="0"/>
              <a:t>Bar width ~ charges</a:t>
            </a:r>
          </a:p>
          <a:p>
            <a:r>
              <a:rPr lang="en-US" sz="1600" dirty="0"/>
              <a:t>Divided by % release</a:t>
            </a:r>
          </a:p>
        </p:txBody>
      </p:sp>
      <p:sp>
        <p:nvSpPr>
          <p:cNvPr id="9" name="TextBox 8"/>
          <p:cNvSpPr txBox="1"/>
          <p:nvPr/>
        </p:nvSpPr>
        <p:spPr>
          <a:xfrm>
            <a:off x="457200" y="2971800"/>
            <a:ext cx="1752600" cy="584775"/>
          </a:xfrm>
          <a:prstGeom prst="rect">
            <a:avLst/>
          </a:prstGeom>
          <a:noFill/>
        </p:spPr>
        <p:txBody>
          <a:bodyPr wrap="square" rtlCol="0">
            <a:spAutoFit/>
          </a:bodyPr>
          <a:lstStyle/>
          <a:p>
            <a:r>
              <a:rPr lang="en-US" sz="1600" dirty="0"/>
              <a:t>Text description gives details</a:t>
            </a:r>
          </a:p>
        </p:txBody>
      </p:sp>
      <p:sp>
        <p:nvSpPr>
          <p:cNvPr id="11" name="TextBox 10"/>
          <p:cNvSpPr txBox="1"/>
          <p:nvPr/>
        </p:nvSpPr>
        <p:spPr>
          <a:xfrm>
            <a:off x="381000" y="5638800"/>
            <a:ext cx="1752600" cy="584775"/>
          </a:xfrm>
          <a:prstGeom prst="rect">
            <a:avLst/>
          </a:prstGeom>
          <a:noFill/>
        </p:spPr>
        <p:txBody>
          <a:bodyPr wrap="square" rtlCol="0">
            <a:spAutoFit/>
          </a:bodyPr>
          <a:lstStyle/>
          <a:p>
            <a:r>
              <a:rPr lang="en-US" sz="1600" dirty="0"/>
              <a:t>numbers shown in the cells</a:t>
            </a:r>
          </a:p>
        </p:txBody>
      </p:sp>
      <p:cxnSp>
        <p:nvCxnSpPr>
          <p:cNvPr id="13" name="Straight Arrow Connector 12"/>
          <p:cNvCxnSpPr/>
          <p:nvPr/>
        </p:nvCxnSpPr>
        <p:spPr>
          <a:xfrm>
            <a:off x="2095500" y="2161666"/>
            <a:ext cx="228600" cy="3911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2095500" y="2971800"/>
            <a:ext cx="160019" cy="6858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a:off x="2129790" y="4147417"/>
            <a:ext cx="160019" cy="6858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p:cNvCxnSpPr>
            <a:stCxn id="7" idx="2"/>
          </p:cNvCxnSpPr>
          <p:nvPr/>
        </p:nvCxnSpPr>
        <p:spPr>
          <a:xfrm flipH="1">
            <a:off x="7239000" y="2199620"/>
            <a:ext cx="216719" cy="6197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151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p:txBody>
          <a:bodyPr/>
          <a:lstStyle/>
          <a:p>
            <a:fld id="{6D62C2A9-3369-4111-8976-C8B907C2D4D3}" type="slidenum">
              <a:rPr lang="en-US" altLang="en-US"/>
              <a:pPr/>
              <a:t>34</a:t>
            </a:fld>
            <a:endParaRPr lang="en-US" altLang="en-US"/>
          </a:p>
        </p:txBody>
      </p:sp>
      <p:sp>
        <p:nvSpPr>
          <p:cNvPr id="168962" name="Rectangle 2"/>
          <p:cNvSpPr>
            <a:spLocks noGrp="1" noChangeArrowheads="1"/>
          </p:cNvSpPr>
          <p:nvPr>
            <p:ph type="title"/>
          </p:nvPr>
        </p:nvSpPr>
        <p:spPr/>
        <p:txBody>
          <a:bodyPr>
            <a:normAutofit fontScale="90000"/>
          </a:bodyPr>
          <a:lstStyle/>
          <a:p>
            <a:r>
              <a:rPr lang="en-US" altLang="en-US"/>
              <a:t>Why plot your data?</a:t>
            </a:r>
          </a:p>
        </p:txBody>
      </p:sp>
      <p:sp>
        <p:nvSpPr>
          <p:cNvPr id="168978" name="Text Box 18"/>
          <p:cNvSpPr txBox="1">
            <a:spLocks noChangeArrowheads="1"/>
          </p:cNvSpPr>
          <p:nvPr/>
        </p:nvSpPr>
        <p:spPr bwMode="auto">
          <a:xfrm>
            <a:off x="457200" y="1219200"/>
            <a:ext cx="7924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Graphs help us to see </a:t>
            </a:r>
          </a:p>
          <a:p>
            <a:pPr>
              <a:spcBef>
                <a:spcPct val="50000"/>
              </a:spcBef>
            </a:pPr>
            <a:r>
              <a:rPr lang="en-US" altLang="en-US" sz="2400" dirty="0"/>
              <a:t>	</a:t>
            </a:r>
            <a:r>
              <a:rPr lang="en-US" altLang="en-US" sz="2400" b="1" dirty="0">
                <a:solidFill>
                  <a:srgbClr val="0000FF"/>
                </a:solidFill>
              </a:rPr>
              <a:t>patterns, trends, anomalies and other features</a:t>
            </a:r>
            <a:r>
              <a:rPr lang="en-US" altLang="en-US" sz="2400" dirty="0"/>
              <a:t> </a:t>
            </a:r>
          </a:p>
          <a:p>
            <a:pPr>
              <a:spcBef>
                <a:spcPct val="50000"/>
              </a:spcBef>
            </a:pPr>
            <a:r>
              <a:rPr lang="en-US" altLang="en-US" sz="2400" dirty="0"/>
              <a:t>not otherwise easily apparent from numerical summaries.</a:t>
            </a:r>
          </a:p>
        </p:txBody>
      </p:sp>
      <p:grpSp>
        <p:nvGrpSpPr>
          <p:cNvPr id="168984" name="Group 24"/>
          <p:cNvGrpSpPr>
            <a:grpSpLocks/>
          </p:cNvGrpSpPr>
          <p:nvPr/>
        </p:nvGrpSpPr>
        <p:grpSpPr bwMode="auto">
          <a:xfrm>
            <a:off x="914400" y="3200400"/>
            <a:ext cx="7620000" cy="2754313"/>
            <a:chOff x="576" y="1824"/>
            <a:chExt cx="4800" cy="1735"/>
          </a:xfrm>
        </p:grpSpPr>
        <p:pic>
          <p:nvPicPr>
            <p:cNvPr id="168973" name="Picture 13" descr="dec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824"/>
              <a:ext cx="3060" cy="1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68977" name="Group 17"/>
            <p:cNvGrpSpPr>
              <a:grpSpLocks/>
            </p:cNvGrpSpPr>
            <p:nvPr/>
          </p:nvGrpSpPr>
          <p:grpSpPr bwMode="auto">
            <a:xfrm>
              <a:off x="3840" y="1824"/>
              <a:ext cx="1536" cy="1728"/>
              <a:chOff x="3888" y="1584"/>
              <a:chExt cx="1536" cy="1728"/>
            </a:xfrm>
          </p:grpSpPr>
          <p:pic>
            <p:nvPicPr>
              <p:cNvPr id="16897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1920"/>
                <a:ext cx="414"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75" name="AutoShape 15"/>
              <p:cNvSpPr>
                <a:spLocks noChangeArrowheads="1"/>
              </p:cNvSpPr>
              <p:nvPr/>
            </p:nvSpPr>
            <p:spPr bwMode="auto">
              <a:xfrm>
                <a:off x="4512" y="1680"/>
                <a:ext cx="816" cy="576"/>
              </a:xfrm>
              <a:prstGeom prst="wedgeRoundRectCallout">
                <a:avLst>
                  <a:gd name="adj1" fmla="val -54778"/>
                  <a:gd name="adj2" fmla="val 6215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a:t>Well, at least I noticed!</a:t>
                </a:r>
              </a:p>
            </p:txBody>
          </p:sp>
          <p:sp>
            <p:nvSpPr>
              <p:cNvPr id="168976" name="Rectangle 16"/>
              <p:cNvSpPr>
                <a:spLocks noChangeArrowheads="1"/>
              </p:cNvSpPr>
              <p:nvPr/>
            </p:nvSpPr>
            <p:spPr bwMode="auto">
              <a:xfrm>
                <a:off x="3888" y="1584"/>
                <a:ext cx="1536" cy="17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68979" name="Picture 19" descr="dec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824"/>
              <a:ext cx="3060" cy="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8980" name="Group 20"/>
            <p:cNvGrpSpPr>
              <a:grpSpLocks/>
            </p:cNvGrpSpPr>
            <p:nvPr/>
          </p:nvGrpSpPr>
          <p:grpSpPr bwMode="auto">
            <a:xfrm>
              <a:off x="3840" y="1824"/>
              <a:ext cx="1536" cy="1728"/>
              <a:chOff x="3888" y="1584"/>
              <a:chExt cx="1536" cy="1728"/>
            </a:xfrm>
          </p:grpSpPr>
          <p:pic>
            <p:nvPicPr>
              <p:cNvPr id="168981"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1920"/>
                <a:ext cx="414"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82" name="AutoShape 22"/>
              <p:cNvSpPr>
                <a:spLocks noChangeArrowheads="1"/>
              </p:cNvSpPr>
              <p:nvPr/>
            </p:nvSpPr>
            <p:spPr bwMode="auto">
              <a:xfrm>
                <a:off x="4512" y="1680"/>
                <a:ext cx="816" cy="576"/>
              </a:xfrm>
              <a:prstGeom prst="wedgeRoundRectCallout">
                <a:avLst>
                  <a:gd name="adj1" fmla="val -54778"/>
                  <a:gd name="adj2" fmla="val 62153"/>
                  <a:gd name="adj3" fmla="val 16667"/>
                </a:avLst>
              </a:prstGeom>
              <a:solidFill>
                <a:schemeClr val="tx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a:t>Well, at least I noticed!</a:t>
                </a:r>
              </a:p>
            </p:txBody>
          </p:sp>
          <p:sp>
            <p:nvSpPr>
              <p:cNvPr id="168983" name="Rectangle 23"/>
              <p:cNvSpPr>
                <a:spLocks noChangeArrowheads="1"/>
              </p:cNvSpPr>
              <p:nvPr/>
            </p:nvSpPr>
            <p:spPr bwMode="auto">
              <a:xfrm>
                <a:off x="3888" y="1584"/>
                <a:ext cx="1536" cy="17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 name="TextBox 1"/>
          <p:cNvSpPr txBox="1"/>
          <p:nvPr/>
        </p:nvSpPr>
        <p:spPr>
          <a:xfrm>
            <a:off x="914400" y="6096000"/>
            <a:ext cx="3810000" cy="276999"/>
          </a:xfrm>
          <a:prstGeom prst="rect">
            <a:avLst/>
          </a:prstGeom>
          <a:noFill/>
        </p:spPr>
        <p:txBody>
          <a:bodyPr wrap="square" rtlCol="0">
            <a:spAutoFit/>
          </a:bodyPr>
          <a:lstStyle/>
          <a:p>
            <a:r>
              <a:rPr lang="en-US" sz="1200" i="1" dirty="0"/>
              <a:t>Source</a:t>
            </a:r>
            <a:r>
              <a:rPr lang="en-US" sz="1200" dirty="0"/>
              <a:t>: </a:t>
            </a:r>
            <a:r>
              <a:rPr lang="en-US" sz="1200" dirty="0">
                <a:hlinkClick r:id="rId5"/>
              </a:rPr>
              <a:t>http://xkcd.com/523/</a:t>
            </a:r>
            <a:r>
              <a:rPr lang="en-US" sz="1200" dirty="0"/>
              <a:t> </a:t>
            </a:r>
          </a:p>
        </p:txBody>
      </p:sp>
    </p:spTree>
    <p:extLst>
      <p:ext uri="{BB962C8B-B14F-4D97-AF65-F5344CB8AC3E}">
        <p14:creationId xmlns:p14="http://schemas.microsoft.com/office/powerpoint/2010/main" val="22971783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88CB09A5-BDC7-4E85-92E1-C9988182D366}" type="slidenum">
              <a:rPr lang="en-US" altLang="en-US"/>
              <a:pPr/>
              <a:t>35</a:t>
            </a:fld>
            <a:endParaRPr lang="en-US" altLang="en-US"/>
          </a:p>
        </p:txBody>
      </p:sp>
      <p:sp>
        <p:nvSpPr>
          <p:cNvPr id="25604" name="Rectangle 4"/>
          <p:cNvSpPr>
            <a:spLocks noGrp="1" noChangeArrowheads="1"/>
          </p:cNvSpPr>
          <p:nvPr>
            <p:ph type="title"/>
          </p:nvPr>
        </p:nvSpPr>
        <p:spPr/>
        <p:txBody>
          <a:bodyPr>
            <a:normAutofit fontScale="90000"/>
          </a:bodyPr>
          <a:lstStyle/>
          <a:p>
            <a:r>
              <a:rPr lang="en-US" altLang="en-US"/>
              <a:t>Why plot your data?</a:t>
            </a:r>
          </a:p>
        </p:txBody>
      </p:sp>
      <p:pic>
        <p:nvPicPr>
          <p:cNvPr id="25605" name="Picture 5" descr="3scat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48664" y="3352800"/>
            <a:ext cx="8205787" cy="3021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7" name="Text Box 7"/>
          <p:cNvSpPr txBox="1">
            <a:spLocks noChangeArrowheads="1"/>
          </p:cNvSpPr>
          <p:nvPr/>
        </p:nvSpPr>
        <p:spPr bwMode="auto">
          <a:xfrm>
            <a:off x="876300" y="1219200"/>
            <a:ext cx="7772400" cy="1931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Three data sets with exactly the same bivariate summary statistics:</a:t>
            </a:r>
          </a:p>
          <a:p>
            <a:pPr>
              <a:spcBef>
                <a:spcPts val="300"/>
              </a:spcBef>
              <a:buFontTx/>
              <a:buChar char="•"/>
            </a:pPr>
            <a:r>
              <a:rPr lang="en-US" altLang="en-US" sz="2400" dirty="0"/>
              <a:t> </a:t>
            </a:r>
            <a:r>
              <a:rPr lang="en-US" altLang="en-US" sz="2000" dirty="0"/>
              <a:t>Same correlations, linear regression lines, </a:t>
            </a:r>
            <a:r>
              <a:rPr lang="en-US" altLang="en-US" sz="2000" dirty="0" err="1"/>
              <a:t>etc</a:t>
            </a:r>
            <a:endParaRPr lang="en-US" altLang="en-US" sz="2000" dirty="0"/>
          </a:p>
          <a:p>
            <a:pPr>
              <a:spcBef>
                <a:spcPts val="300"/>
              </a:spcBef>
              <a:buFontTx/>
              <a:buChar char="•"/>
            </a:pPr>
            <a:r>
              <a:rPr lang="en-US" altLang="en-US" sz="2000" dirty="0"/>
              <a:t> Indistinguishable from standard printed output</a:t>
            </a:r>
          </a:p>
          <a:p>
            <a:pPr>
              <a:spcBef>
                <a:spcPts val="300"/>
              </a:spcBef>
              <a:buFontTx/>
              <a:buChar char="•"/>
            </a:pPr>
            <a:r>
              <a:rPr lang="en-US" altLang="en-US" sz="2000" dirty="0"/>
              <a:t> Totally different interpretations!</a:t>
            </a:r>
          </a:p>
        </p:txBody>
      </p:sp>
      <p:sp>
        <p:nvSpPr>
          <p:cNvPr id="25608" name="Text Box 8"/>
          <p:cNvSpPr txBox="1">
            <a:spLocks noChangeArrowheads="1"/>
          </p:cNvSpPr>
          <p:nvPr/>
        </p:nvSpPr>
        <p:spPr bwMode="auto">
          <a:xfrm>
            <a:off x="894751" y="59436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Standard data</a:t>
            </a:r>
          </a:p>
        </p:txBody>
      </p:sp>
      <p:sp>
        <p:nvSpPr>
          <p:cNvPr id="25609" name="Rectangle 9"/>
          <p:cNvSpPr>
            <a:spLocks noChangeArrowheads="1"/>
          </p:cNvSpPr>
          <p:nvPr/>
        </p:nvSpPr>
        <p:spPr bwMode="auto">
          <a:xfrm>
            <a:off x="3561751" y="5981700"/>
            <a:ext cx="2108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dirty="0"/>
              <a:t>r=0 but + 2 outliers</a:t>
            </a:r>
          </a:p>
        </p:txBody>
      </p:sp>
      <p:sp>
        <p:nvSpPr>
          <p:cNvPr id="25610" name="Rectangle 10"/>
          <p:cNvSpPr>
            <a:spLocks noChangeArrowheads="1"/>
          </p:cNvSpPr>
          <p:nvPr/>
        </p:nvSpPr>
        <p:spPr bwMode="auto">
          <a:xfrm>
            <a:off x="6457351" y="5981700"/>
            <a:ext cx="192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Lurking variable?</a:t>
            </a:r>
          </a:p>
        </p:txBody>
      </p:sp>
      <p:sp>
        <p:nvSpPr>
          <p:cNvPr id="25612" name="Line 12"/>
          <p:cNvSpPr>
            <a:spLocks noChangeShapeType="1"/>
          </p:cNvSpPr>
          <p:nvPr/>
        </p:nvSpPr>
        <p:spPr bwMode="auto">
          <a:xfrm flipV="1">
            <a:off x="1123351" y="3962400"/>
            <a:ext cx="1752600" cy="1752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3" name="Line 13"/>
          <p:cNvSpPr>
            <a:spLocks noChangeShapeType="1"/>
          </p:cNvSpPr>
          <p:nvPr/>
        </p:nvSpPr>
        <p:spPr bwMode="auto">
          <a:xfrm flipV="1">
            <a:off x="3866551" y="3962400"/>
            <a:ext cx="1752600" cy="1752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4" name="Line 14"/>
          <p:cNvSpPr>
            <a:spLocks noChangeShapeType="1"/>
          </p:cNvSpPr>
          <p:nvPr/>
        </p:nvSpPr>
        <p:spPr bwMode="auto">
          <a:xfrm flipV="1">
            <a:off x="6609751" y="3962400"/>
            <a:ext cx="1752600" cy="1752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24527883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E2F4-EEE6-CAB8-F863-D7FD3C148970}"/>
              </a:ext>
            </a:extLst>
          </p:cNvPr>
          <p:cNvSpPr>
            <a:spLocks noGrp="1"/>
          </p:cNvSpPr>
          <p:nvPr>
            <p:ph type="title"/>
          </p:nvPr>
        </p:nvSpPr>
        <p:spPr/>
        <p:txBody>
          <a:bodyPr>
            <a:normAutofit fontScale="90000"/>
          </a:bodyPr>
          <a:lstStyle/>
          <a:p>
            <a:r>
              <a:rPr lang="en-CA" dirty="0" err="1"/>
              <a:t>Datasaurus</a:t>
            </a:r>
            <a:r>
              <a:rPr lang="en-CA" dirty="0"/>
              <a:t> Dozen</a:t>
            </a:r>
          </a:p>
        </p:txBody>
      </p:sp>
      <p:sp>
        <p:nvSpPr>
          <p:cNvPr id="4" name="Slide Number Placeholder 3">
            <a:extLst>
              <a:ext uri="{FF2B5EF4-FFF2-40B4-BE49-F238E27FC236}">
                <a16:creationId xmlns:a16="http://schemas.microsoft.com/office/drawing/2014/main" id="{F17149D4-17F8-D648-66E7-8D65B768C80B}"/>
              </a:ext>
            </a:extLst>
          </p:cNvPr>
          <p:cNvSpPr>
            <a:spLocks noGrp="1"/>
          </p:cNvSpPr>
          <p:nvPr>
            <p:ph type="sldNum" sz="quarter" idx="12"/>
          </p:nvPr>
        </p:nvSpPr>
        <p:spPr/>
        <p:txBody>
          <a:bodyPr/>
          <a:lstStyle/>
          <a:p>
            <a:fld id="{621225AB-15B9-4C79-A121-04D1DC7E2307}" type="slidenum">
              <a:rPr lang="en-US" smtClean="0"/>
              <a:t>36</a:t>
            </a:fld>
            <a:endParaRPr lang="en-US"/>
          </a:p>
        </p:txBody>
      </p:sp>
      <p:pic>
        <p:nvPicPr>
          <p:cNvPr id="6" name="Picture 5" descr="A diagram of a horse&#10;&#10;Description automatically generated">
            <a:extLst>
              <a:ext uri="{FF2B5EF4-FFF2-40B4-BE49-F238E27FC236}">
                <a16:creationId xmlns:a16="http://schemas.microsoft.com/office/drawing/2014/main" id="{3A9BBA49-A722-4C77-F711-863654231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2" y="2171700"/>
            <a:ext cx="7877175" cy="3162300"/>
          </a:xfrm>
          <a:prstGeom prst="rect">
            <a:avLst/>
          </a:prstGeom>
        </p:spPr>
      </p:pic>
      <p:sp>
        <p:nvSpPr>
          <p:cNvPr id="7" name="TextBox 6">
            <a:extLst>
              <a:ext uri="{FF2B5EF4-FFF2-40B4-BE49-F238E27FC236}">
                <a16:creationId xmlns:a16="http://schemas.microsoft.com/office/drawing/2014/main" id="{8AD654A2-1F20-A9B4-6A20-3098AA68A1BF}"/>
              </a:ext>
            </a:extLst>
          </p:cNvPr>
          <p:cNvSpPr txBox="1"/>
          <p:nvPr/>
        </p:nvSpPr>
        <p:spPr>
          <a:xfrm>
            <a:off x="457200" y="1066800"/>
            <a:ext cx="8229600" cy="923330"/>
          </a:xfrm>
          <a:prstGeom prst="rect">
            <a:avLst/>
          </a:prstGeom>
          <a:noFill/>
        </p:spPr>
        <p:txBody>
          <a:bodyPr wrap="square" rtlCol="0">
            <a:spAutoFit/>
          </a:bodyPr>
          <a:lstStyle/>
          <a:p>
            <a:r>
              <a:rPr lang="en-CA" dirty="0"/>
              <a:t>As it happens, it is also possible to create any number of datasets with the same means, standard deviations and correlations with nearly any shape you like — even a dinosaur!</a:t>
            </a:r>
          </a:p>
        </p:txBody>
      </p:sp>
      <p:sp>
        <p:nvSpPr>
          <p:cNvPr id="8" name="TextBox 7">
            <a:extLst>
              <a:ext uri="{FF2B5EF4-FFF2-40B4-BE49-F238E27FC236}">
                <a16:creationId xmlns:a16="http://schemas.microsoft.com/office/drawing/2014/main" id="{81F7EF3C-E102-3B1C-DAF0-AAB135BF3EA2}"/>
              </a:ext>
            </a:extLst>
          </p:cNvPr>
          <p:cNvSpPr txBox="1"/>
          <p:nvPr/>
        </p:nvSpPr>
        <p:spPr>
          <a:xfrm>
            <a:off x="633412" y="5791200"/>
            <a:ext cx="7877175" cy="738664"/>
          </a:xfrm>
          <a:prstGeom prst="rect">
            <a:avLst/>
          </a:prstGeom>
          <a:noFill/>
        </p:spPr>
        <p:txBody>
          <a:bodyPr wrap="square" rtlCol="0">
            <a:spAutoFit/>
          </a:bodyPr>
          <a:lstStyle/>
          <a:p>
            <a:r>
              <a:rPr lang="en-CA" sz="1400" dirty="0"/>
              <a:t>Method: </a:t>
            </a:r>
            <a:r>
              <a:rPr lang="en-CA" sz="1400" dirty="0" err="1"/>
              <a:t>Matejka</a:t>
            </a:r>
            <a:r>
              <a:rPr lang="en-CA" sz="1400" dirty="0"/>
              <a:t> &amp; Fitzmaurice (2017). Same stats, different graphs. </a:t>
            </a:r>
            <a:r>
              <a:rPr lang="en-CA" sz="1400" i="1" dirty="0"/>
              <a:t>Proceedings of the 2017 CHI Conference on Human Factors in Computing Systems</a:t>
            </a:r>
            <a:r>
              <a:rPr lang="en-CA" sz="1400" dirty="0"/>
              <a:t>. </a:t>
            </a:r>
            <a:r>
              <a:rPr lang="en-CA" sz="1400" dirty="0">
                <a:hlinkClick r:id="rId3"/>
              </a:rPr>
              <a:t>https://doi.org/10.1145/3025453.3025912</a:t>
            </a:r>
            <a:r>
              <a:rPr lang="en-CA" sz="1400" dirty="0"/>
              <a:t> </a:t>
            </a:r>
          </a:p>
          <a:p>
            <a:r>
              <a:rPr lang="en-CA" sz="1400" dirty="0"/>
              <a:t>Image source:</a:t>
            </a:r>
            <a:r>
              <a:rPr lang="fr-FR" sz="1400" dirty="0"/>
              <a:t> </a:t>
            </a:r>
            <a:r>
              <a:rPr lang="fr-FR" sz="1400" dirty="0">
                <a:hlinkClick r:id="rId4"/>
              </a:rPr>
              <a:t>https://youtu.be/It4UA75z_KQ</a:t>
            </a:r>
            <a:endParaRPr lang="en-CA" sz="1400" dirty="0"/>
          </a:p>
        </p:txBody>
      </p:sp>
    </p:spTree>
    <p:extLst>
      <p:ext uri="{BB962C8B-B14F-4D97-AF65-F5344CB8AC3E}">
        <p14:creationId xmlns:p14="http://schemas.microsoft.com/office/powerpoint/2010/main" val="1017534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EECD54F4-473F-43F7-B813-542F72CA00E5}" type="slidenum">
              <a:rPr lang="en-US" altLang="en-US"/>
              <a:pPr/>
              <a:t>37</a:t>
            </a:fld>
            <a:endParaRPr lang="en-US" altLang="en-US"/>
          </a:p>
        </p:txBody>
      </p:sp>
      <p:sp>
        <p:nvSpPr>
          <p:cNvPr id="165892" name="Rectangle 4"/>
          <p:cNvSpPr>
            <a:spLocks noGrp="1" noChangeArrowheads="1"/>
          </p:cNvSpPr>
          <p:nvPr>
            <p:ph type="title"/>
          </p:nvPr>
        </p:nvSpPr>
        <p:spPr>
          <a:xfrm>
            <a:off x="457200" y="274638"/>
            <a:ext cx="8229600" cy="1020762"/>
          </a:xfrm>
        </p:spPr>
        <p:txBody>
          <a:bodyPr>
            <a:normAutofit fontScale="90000"/>
          </a:bodyPr>
          <a:lstStyle/>
          <a:p>
            <a:r>
              <a:rPr lang="en-US" altLang="en-US" sz="3200"/>
              <a:t>Comparing groups: Analysis vs. Presentation graphs</a:t>
            </a:r>
          </a:p>
        </p:txBody>
      </p:sp>
      <p:pic>
        <p:nvPicPr>
          <p:cNvPr id="165895" name="Picture 7" descr="dotbar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6764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65896" name="Text Box 8"/>
          <p:cNvSpPr txBox="1">
            <a:spLocks noChangeArrowheads="1"/>
          </p:cNvSpPr>
          <p:nvPr/>
        </p:nvSpPr>
        <p:spPr bwMode="auto">
          <a:xfrm>
            <a:off x="457200" y="1676400"/>
            <a:ext cx="3810000" cy="242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pPr>
            <a:r>
              <a:rPr lang="en-US" altLang="en-US"/>
              <a:t>Six different graphs for comparing groups in a one-way design</a:t>
            </a:r>
          </a:p>
          <a:p>
            <a:pPr>
              <a:spcBef>
                <a:spcPct val="30000"/>
              </a:spcBef>
              <a:buFontTx/>
              <a:buChar char="•"/>
            </a:pPr>
            <a:r>
              <a:rPr lang="en-US" altLang="en-US"/>
              <a:t> which group means differ?</a:t>
            </a:r>
          </a:p>
          <a:p>
            <a:pPr>
              <a:spcBef>
                <a:spcPct val="30000"/>
              </a:spcBef>
              <a:buFontTx/>
              <a:buChar char="•"/>
            </a:pPr>
            <a:r>
              <a:rPr lang="en-US" altLang="en-US"/>
              <a:t> equal variability?</a:t>
            </a:r>
          </a:p>
          <a:p>
            <a:pPr>
              <a:spcBef>
                <a:spcPct val="30000"/>
              </a:spcBef>
              <a:buFontTx/>
              <a:buChar char="•"/>
            </a:pPr>
            <a:r>
              <a:rPr lang="en-US" altLang="en-US"/>
              <a:t> distribution shape?</a:t>
            </a:r>
          </a:p>
          <a:p>
            <a:pPr>
              <a:spcBef>
                <a:spcPct val="30000"/>
              </a:spcBef>
              <a:buFontTx/>
              <a:buChar char="•"/>
            </a:pPr>
            <a:r>
              <a:rPr lang="en-US" altLang="en-US"/>
              <a:t> what do error bars mean?</a:t>
            </a:r>
          </a:p>
          <a:p>
            <a:pPr>
              <a:spcBef>
                <a:spcPct val="30000"/>
              </a:spcBef>
              <a:buFontTx/>
              <a:buChar char="•"/>
            </a:pPr>
            <a:r>
              <a:rPr lang="en-US" altLang="en-US"/>
              <a:t> unusual observations?</a:t>
            </a:r>
          </a:p>
        </p:txBody>
      </p:sp>
      <p:sp>
        <p:nvSpPr>
          <p:cNvPr id="165897" name="Text Box 9"/>
          <p:cNvSpPr txBox="1">
            <a:spLocks noChangeArrowheads="1"/>
          </p:cNvSpPr>
          <p:nvPr/>
        </p:nvSpPr>
        <p:spPr bwMode="auto">
          <a:xfrm>
            <a:off x="381000" y="4800600"/>
            <a:ext cx="3733800" cy="14668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Never use dynamite plots</a:t>
            </a:r>
          </a:p>
          <a:p>
            <a:pPr>
              <a:spcBef>
                <a:spcPct val="50000"/>
              </a:spcBef>
            </a:pPr>
            <a:r>
              <a:rPr lang="en-US" altLang="en-US" dirty="0"/>
              <a:t>Always explain what error bars mean</a:t>
            </a:r>
          </a:p>
          <a:p>
            <a:pPr>
              <a:spcBef>
                <a:spcPct val="50000"/>
              </a:spcBef>
            </a:pPr>
            <a:r>
              <a:rPr lang="en-US" altLang="en-US" dirty="0"/>
              <a:t>Consider tradeoff between </a:t>
            </a:r>
            <a:r>
              <a:rPr lang="en-US" altLang="en-US" dirty="0">
                <a:solidFill>
                  <a:srgbClr val="FF0000"/>
                </a:solidFill>
              </a:rPr>
              <a:t>summarization &amp; exposure</a:t>
            </a:r>
          </a:p>
        </p:txBody>
      </p:sp>
    </p:spTree>
    <p:extLst>
      <p:ext uri="{BB962C8B-B14F-4D97-AF65-F5344CB8AC3E}">
        <p14:creationId xmlns:p14="http://schemas.microsoft.com/office/powerpoint/2010/main" val="3740678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BE7865-461C-4768-5181-8B482D64BF16}"/>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4" name="Picture 3" descr="A collage of a cartoon character&#10;&#10;Description automatically generated">
            <a:extLst>
              <a:ext uri="{FF2B5EF4-FFF2-40B4-BE49-F238E27FC236}">
                <a16:creationId xmlns:a16="http://schemas.microsoft.com/office/drawing/2014/main" id="{11DF7106-511B-DD57-5FC1-68E85963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685800"/>
            <a:ext cx="5353050" cy="5600114"/>
          </a:xfrm>
          <a:prstGeom prst="rect">
            <a:avLst/>
          </a:prstGeom>
        </p:spPr>
      </p:pic>
      <p:sp>
        <p:nvSpPr>
          <p:cNvPr id="5" name="TextBox 4">
            <a:extLst>
              <a:ext uri="{FF2B5EF4-FFF2-40B4-BE49-F238E27FC236}">
                <a16:creationId xmlns:a16="http://schemas.microsoft.com/office/drawing/2014/main" id="{1C1BD91C-6F72-1CB5-2B01-1F452BFB18EC}"/>
              </a:ext>
            </a:extLst>
          </p:cNvPr>
          <p:cNvSpPr txBox="1"/>
          <p:nvPr/>
        </p:nvSpPr>
        <p:spPr>
          <a:xfrm>
            <a:off x="6248400" y="838200"/>
            <a:ext cx="2209800" cy="1200329"/>
          </a:xfrm>
          <a:prstGeom prst="rect">
            <a:avLst/>
          </a:prstGeom>
          <a:noFill/>
        </p:spPr>
        <p:txBody>
          <a:bodyPr wrap="square" rtlCol="0">
            <a:spAutoFit/>
          </a:bodyPr>
          <a:lstStyle/>
          <a:p>
            <a:r>
              <a:rPr lang="en-CA" dirty="0">
                <a:solidFill>
                  <a:srgbClr val="0070C0"/>
                </a:solidFill>
              </a:rPr>
              <a:t>Dynamite plots </a:t>
            </a:r>
            <a:r>
              <a:rPr lang="en-CA" dirty="0"/>
              <a:t>– </a:t>
            </a:r>
            <a:r>
              <a:rPr lang="en-CA" dirty="0" err="1"/>
              <a:t>barcharts</a:t>
            </a:r>
            <a:r>
              <a:rPr lang="en-CA" dirty="0"/>
              <a:t> with error bars provide little useful information</a:t>
            </a:r>
          </a:p>
        </p:txBody>
      </p:sp>
      <p:sp>
        <p:nvSpPr>
          <p:cNvPr id="6" name="TextBox 5">
            <a:extLst>
              <a:ext uri="{FF2B5EF4-FFF2-40B4-BE49-F238E27FC236}">
                <a16:creationId xmlns:a16="http://schemas.microsoft.com/office/drawing/2014/main" id="{74858989-2D8A-E1C7-803B-36E999EC5208}"/>
              </a:ext>
            </a:extLst>
          </p:cNvPr>
          <p:cNvSpPr txBox="1"/>
          <p:nvPr/>
        </p:nvSpPr>
        <p:spPr>
          <a:xfrm>
            <a:off x="6355080" y="3711146"/>
            <a:ext cx="1996440" cy="2585323"/>
          </a:xfrm>
          <a:prstGeom prst="rect">
            <a:avLst/>
          </a:prstGeom>
          <a:noFill/>
        </p:spPr>
        <p:txBody>
          <a:bodyPr wrap="square" rtlCol="0">
            <a:spAutoFit/>
          </a:bodyPr>
          <a:lstStyle/>
          <a:p>
            <a:r>
              <a:rPr lang="en-CA" dirty="0">
                <a:solidFill>
                  <a:srgbClr val="0070C0"/>
                </a:solidFill>
              </a:rPr>
              <a:t>Raincloud plots</a:t>
            </a:r>
            <a:r>
              <a:rPr lang="en-CA" dirty="0"/>
              <a:t>:</a:t>
            </a:r>
          </a:p>
          <a:p>
            <a:r>
              <a:rPr lang="en-CA" dirty="0"/>
              <a:t>Boxplots, violin plots show the important features</a:t>
            </a:r>
          </a:p>
          <a:p>
            <a:pPr marL="285750" indent="-285750">
              <a:buFont typeface="Arial" panose="020B0604020202020204" pitchFamily="34" charset="0"/>
              <a:buChar char="•"/>
            </a:pPr>
            <a:r>
              <a:rPr lang="en-CA" dirty="0"/>
              <a:t>Center</a:t>
            </a:r>
          </a:p>
          <a:p>
            <a:pPr marL="285750" indent="-285750">
              <a:buFont typeface="Arial" panose="020B0604020202020204" pitchFamily="34" charset="0"/>
              <a:buChar char="•"/>
            </a:pPr>
            <a:r>
              <a:rPr lang="en-CA" dirty="0"/>
              <a:t>Spread</a:t>
            </a:r>
          </a:p>
          <a:p>
            <a:pPr marL="285750" indent="-285750">
              <a:buFont typeface="Arial" panose="020B0604020202020204" pitchFamily="34" charset="0"/>
              <a:buChar char="•"/>
            </a:pPr>
            <a:r>
              <a:rPr lang="en-CA" dirty="0"/>
              <a:t>Shape</a:t>
            </a:r>
          </a:p>
          <a:p>
            <a:r>
              <a:rPr lang="en-CA" dirty="0"/>
              <a:t>Dot plots show the data </a:t>
            </a:r>
          </a:p>
        </p:txBody>
      </p:sp>
    </p:spTree>
    <p:extLst>
      <p:ext uri="{BB962C8B-B14F-4D97-AF65-F5344CB8AC3E}">
        <p14:creationId xmlns:p14="http://schemas.microsoft.com/office/powerpoint/2010/main" val="3878865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2CE6B9CE-9A9C-4599-B41C-B83C0C54867A}" type="slidenum">
              <a:rPr lang="en-US" altLang="en-US"/>
              <a:pPr/>
              <a:t>39</a:t>
            </a:fld>
            <a:endParaRPr lang="en-US" altLang="en-US"/>
          </a:p>
        </p:txBody>
      </p:sp>
      <p:sp>
        <p:nvSpPr>
          <p:cNvPr id="173058" name="Rectangle 2"/>
          <p:cNvSpPr>
            <a:spLocks noGrp="1" noChangeArrowheads="1"/>
          </p:cNvSpPr>
          <p:nvPr>
            <p:ph type="title"/>
          </p:nvPr>
        </p:nvSpPr>
        <p:spPr>
          <a:xfrm>
            <a:off x="457200" y="304800"/>
            <a:ext cx="8229600" cy="762000"/>
          </a:xfrm>
        </p:spPr>
        <p:txBody>
          <a:bodyPr/>
          <a:lstStyle/>
          <a:p>
            <a:r>
              <a:rPr lang="en-US" altLang="en-US" sz="3200"/>
              <a:t>Presentation: Turning tables into graphs</a:t>
            </a:r>
          </a:p>
        </p:txBody>
      </p:sp>
      <p:pic>
        <p:nvPicPr>
          <p:cNvPr id="173060" name="Picture 4" descr="stevens_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2886075" cy="5257800"/>
          </a:xfrm>
          <a:prstGeom prst="rect">
            <a:avLst/>
          </a:prstGeom>
          <a:noFill/>
          <a:extLst>
            <a:ext uri="{909E8E84-426E-40DD-AFC4-6F175D3DCCD1}">
              <a14:hiddenFill xmlns:a14="http://schemas.microsoft.com/office/drawing/2010/main">
                <a:solidFill>
                  <a:srgbClr val="FFFFFF"/>
                </a:solidFill>
              </a14:hiddenFill>
            </a:ext>
          </a:extLst>
        </p:spPr>
      </p:pic>
      <p:pic>
        <p:nvPicPr>
          <p:cNvPr id="173061" name="Picture 5" descr="stevens_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19312"/>
            <a:ext cx="4159250" cy="3519488"/>
          </a:xfrm>
          <a:prstGeom prst="rect">
            <a:avLst/>
          </a:prstGeom>
          <a:noFill/>
          <a:extLst>
            <a:ext uri="{909E8E84-426E-40DD-AFC4-6F175D3DCCD1}">
              <a14:hiddenFill xmlns:a14="http://schemas.microsoft.com/office/drawing/2010/main">
                <a:solidFill>
                  <a:srgbClr val="FFFFFF"/>
                </a:solidFill>
              </a14:hiddenFill>
            </a:ext>
          </a:extLst>
        </p:spPr>
      </p:pic>
      <p:sp>
        <p:nvSpPr>
          <p:cNvPr id="173063" name="Text Box 7"/>
          <p:cNvSpPr txBox="1">
            <a:spLocks noChangeArrowheads="1"/>
          </p:cNvSpPr>
          <p:nvPr/>
        </p:nvSpPr>
        <p:spPr bwMode="auto">
          <a:xfrm>
            <a:off x="3810000" y="1295400"/>
            <a:ext cx="4953000" cy="6413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Graphs of model coefficients are often clearer than tables</a:t>
            </a:r>
          </a:p>
        </p:txBody>
      </p:sp>
      <p:sp>
        <p:nvSpPr>
          <p:cNvPr id="2" name="TextBox 1">
            <a:extLst>
              <a:ext uri="{FF2B5EF4-FFF2-40B4-BE49-F238E27FC236}">
                <a16:creationId xmlns:a16="http://schemas.microsoft.com/office/drawing/2014/main" id="{C95B0B5E-8B14-A04F-F746-B3410B848010}"/>
              </a:ext>
            </a:extLst>
          </p:cNvPr>
          <p:cNvSpPr txBox="1"/>
          <p:nvPr/>
        </p:nvSpPr>
        <p:spPr>
          <a:xfrm>
            <a:off x="4038600" y="5943600"/>
            <a:ext cx="4495800" cy="646331"/>
          </a:xfrm>
          <a:prstGeom prst="rect">
            <a:avLst/>
          </a:prstGeom>
          <a:noFill/>
        </p:spPr>
        <p:txBody>
          <a:bodyPr wrap="square" rtlCol="0">
            <a:spAutoFit/>
          </a:bodyPr>
          <a:lstStyle/>
          <a:p>
            <a:r>
              <a:rPr lang="en-CA" sz="1200" dirty="0"/>
              <a:t>From: </a:t>
            </a:r>
            <a:r>
              <a:rPr lang="en-CA" sz="1200" dirty="0" err="1"/>
              <a:t>Kastellec</a:t>
            </a:r>
            <a:r>
              <a:rPr lang="en-CA" sz="1200" dirty="0"/>
              <a:t> &amp; Leoni, 2007. “Using Graphs Instead of Tables in Political Science.” </a:t>
            </a:r>
            <a:r>
              <a:rPr lang="en-CA" sz="1200" i="1" dirty="0"/>
              <a:t>Perspectives on Politics</a:t>
            </a:r>
            <a:r>
              <a:rPr lang="en-CA" sz="1200" dirty="0"/>
              <a:t> 5 (4): 755–71.</a:t>
            </a:r>
          </a:p>
          <a:p>
            <a:r>
              <a:rPr lang="en-CA" sz="1200" dirty="0"/>
              <a:t>See: The R </a:t>
            </a:r>
            <a:r>
              <a:rPr lang="en-CA" sz="1200" dirty="0" err="1"/>
              <a:t>dotwhisker</a:t>
            </a:r>
            <a:r>
              <a:rPr lang="en-CA" sz="1200" dirty="0"/>
              <a:t> pkg, </a:t>
            </a:r>
            <a:r>
              <a:rPr lang="en-CA" sz="1200" dirty="0">
                <a:hlinkClick r:id="rId4"/>
              </a:rPr>
              <a:t>https://fsolt.org/dotwhisker/</a:t>
            </a:r>
            <a:r>
              <a:rPr lang="en-CA" sz="1200" dirty="0"/>
              <a:t> </a:t>
            </a:r>
          </a:p>
        </p:txBody>
      </p:sp>
    </p:spTree>
    <p:extLst>
      <p:ext uri="{BB962C8B-B14F-4D97-AF65-F5344CB8AC3E}">
        <p14:creationId xmlns:p14="http://schemas.microsoft.com/office/powerpoint/2010/main" val="109976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173060"/>
                                        </p:tgtEl>
                                        <p:attrNameLst>
                                          <p:attrName>style.visibility</p:attrName>
                                        </p:attrNameLst>
                                      </p:cBhvr>
                                      <p:to>
                                        <p:strVal val="visible"/>
                                      </p:to>
                                    </p:set>
                                    <p:anim calcmode="lin" valueType="num">
                                      <p:cBhvr additive="base">
                                        <p:cTn id="7" dur="500" fill="hold"/>
                                        <p:tgtEl>
                                          <p:spTgt spid="173060"/>
                                        </p:tgtEl>
                                        <p:attrNameLst>
                                          <p:attrName>ppt_x</p:attrName>
                                        </p:attrNameLst>
                                      </p:cBhvr>
                                      <p:tavLst>
                                        <p:tav tm="0">
                                          <p:val>
                                            <p:strVal val="0-#ppt_w/2"/>
                                          </p:val>
                                        </p:tav>
                                        <p:tav tm="100000">
                                          <p:val>
                                            <p:strVal val="#ppt_x"/>
                                          </p:val>
                                        </p:tav>
                                      </p:tavLst>
                                    </p:anim>
                                    <p:anim calcmode="lin" valueType="num">
                                      <p:cBhvr additive="base">
                                        <p:cTn id="8" dur="500" fill="hold"/>
                                        <p:tgtEl>
                                          <p:spTgt spid="1730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3061"/>
                                        </p:tgtEl>
                                        <p:attrNameLst>
                                          <p:attrName>style.visibility</p:attrName>
                                        </p:attrNameLst>
                                      </p:cBhvr>
                                      <p:to>
                                        <p:strVal val="visible"/>
                                      </p:to>
                                    </p:set>
                                    <p:anim calcmode="lin" valueType="num">
                                      <p:cBhvr additive="base">
                                        <p:cTn id="13" dur="500" fill="hold"/>
                                        <p:tgtEl>
                                          <p:spTgt spid="173061"/>
                                        </p:tgtEl>
                                        <p:attrNameLst>
                                          <p:attrName>ppt_x</p:attrName>
                                        </p:attrNameLst>
                                      </p:cBhvr>
                                      <p:tavLst>
                                        <p:tav tm="0">
                                          <p:val>
                                            <p:strVal val="1+#ppt_w/2"/>
                                          </p:val>
                                        </p:tav>
                                        <p:tav tm="100000">
                                          <p:val>
                                            <p:strVal val="#ppt_x"/>
                                          </p:val>
                                        </p:tav>
                                      </p:tavLst>
                                    </p:anim>
                                    <p:anim calcmode="lin" valueType="num">
                                      <p:cBhvr additive="base">
                                        <p:cTn id="14" dur="500" fill="hold"/>
                                        <p:tgtEl>
                                          <p:spTgt spid="1730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kids hugging each other&#10;&#10;Description automatically generated">
            <a:extLst>
              <a:ext uri="{FF2B5EF4-FFF2-40B4-BE49-F238E27FC236}">
                <a16:creationId xmlns:a16="http://schemas.microsoft.com/office/drawing/2014/main" id="{BB80BEC8-30AC-3A1B-D5A6-A7DDD422CB30}"/>
              </a:ext>
            </a:extLst>
          </p:cNvPr>
          <p:cNvPicPr>
            <a:picLocks noChangeAspect="1"/>
          </p:cNvPicPr>
          <p:nvPr/>
        </p:nvPicPr>
        <p:blipFill>
          <a:blip r:embed="rId2">
            <a:extLst>
              <a:ext uri="{28A0092B-C50C-407E-A947-70E740481C1C}">
                <a14:useLocalDpi xmlns:a14="http://schemas.microsoft.com/office/drawing/2010/main" val="0"/>
              </a:ext>
            </a:extLst>
          </a:blip>
          <a:srcRect l="6308" r="10570" b="-1"/>
          <a:stretch/>
        </p:blipFill>
        <p:spPr>
          <a:xfrm>
            <a:off x="1271587" y="283941"/>
            <a:ext cx="6600825"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
        <p:nvSpPr>
          <p:cNvPr id="2" name="Slide Number Placeholder 1">
            <a:extLst>
              <a:ext uri="{FF2B5EF4-FFF2-40B4-BE49-F238E27FC236}">
                <a16:creationId xmlns:a16="http://schemas.microsoft.com/office/drawing/2014/main" id="{99993A8F-4A9F-FF66-7187-70DA117D68F6}"/>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4</a:t>
            </a:fld>
            <a:endParaRPr lang="en-US"/>
          </a:p>
        </p:txBody>
      </p:sp>
    </p:spTree>
    <p:extLst>
      <p:ext uri="{BB962C8B-B14F-4D97-AF65-F5344CB8AC3E}">
        <p14:creationId xmlns:p14="http://schemas.microsoft.com/office/powerpoint/2010/main" val="3293916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A949-CCEA-484A-BEF2-727E3FD5BE51}"/>
              </a:ext>
            </a:extLst>
          </p:cNvPr>
          <p:cNvSpPr>
            <a:spLocks noGrp="1"/>
          </p:cNvSpPr>
          <p:nvPr>
            <p:ph type="title"/>
          </p:nvPr>
        </p:nvSpPr>
        <p:spPr/>
        <p:txBody>
          <a:bodyPr>
            <a:normAutofit fontScale="90000"/>
          </a:bodyPr>
          <a:lstStyle/>
          <a:p>
            <a:r>
              <a:rPr lang="en-CA" dirty="0"/>
              <a:t>Semi-graphic tables</a:t>
            </a:r>
          </a:p>
        </p:txBody>
      </p:sp>
      <p:sp>
        <p:nvSpPr>
          <p:cNvPr id="3" name="Slide Number Placeholder 2">
            <a:extLst>
              <a:ext uri="{FF2B5EF4-FFF2-40B4-BE49-F238E27FC236}">
                <a16:creationId xmlns:a16="http://schemas.microsoft.com/office/drawing/2014/main" id="{EC8A5FDB-8969-EEA8-5867-947407126014}"/>
              </a:ext>
            </a:extLst>
          </p:cNvPr>
          <p:cNvSpPr>
            <a:spLocks noGrp="1"/>
          </p:cNvSpPr>
          <p:nvPr>
            <p:ph type="sldNum" sz="quarter" idx="12"/>
          </p:nvPr>
        </p:nvSpPr>
        <p:spPr/>
        <p:txBody>
          <a:bodyPr/>
          <a:lstStyle/>
          <a:p>
            <a:fld id="{621225AB-15B9-4C79-A121-04D1DC7E2307}" type="slidenum">
              <a:rPr lang="en-US" smtClean="0"/>
              <a:t>40</a:t>
            </a:fld>
            <a:endParaRPr lang="en-US"/>
          </a:p>
        </p:txBody>
      </p:sp>
      <p:pic>
        <p:nvPicPr>
          <p:cNvPr id="5" name="Picture 4" descr="A screenshot of a graph&#10;&#10;Description automatically generated">
            <a:extLst>
              <a:ext uri="{FF2B5EF4-FFF2-40B4-BE49-F238E27FC236}">
                <a16:creationId xmlns:a16="http://schemas.microsoft.com/office/drawing/2014/main" id="{28B5BD5F-C942-3AE6-4546-6AC2719D0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718435"/>
            <a:ext cx="8305800" cy="3529965"/>
          </a:xfrm>
          <a:prstGeom prst="rect">
            <a:avLst/>
          </a:prstGeom>
        </p:spPr>
      </p:pic>
      <p:sp>
        <p:nvSpPr>
          <p:cNvPr id="6" name="TextBox 5">
            <a:extLst>
              <a:ext uri="{FF2B5EF4-FFF2-40B4-BE49-F238E27FC236}">
                <a16:creationId xmlns:a16="http://schemas.microsoft.com/office/drawing/2014/main" id="{C72F7385-00B7-CA99-3570-371F481D04E0}"/>
              </a:ext>
            </a:extLst>
          </p:cNvPr>
          <p:cNvSpPr txBox="1"/>
          <p:nvPr/>
        </p:nvSpPr>
        <p:spPr>
          <a:xfrm>
            <a:off x="457200" y="1219200"/>
            <a:ext cx="8229600" cy="1200329"/>
          </a:xfrm>
          <a:prstGeom prst="rect">
            <a:avLst/>
          </a:prstGeom>
          <a:noFill/>
        </p:spPr>
        <p:txBody>
          <a:bodyPr wrap="square" rtlCol="0">
            <a:spAutoFit/>
          </a:bodyPr>
          <a:lstStyle/>
          <a:p>
            <a:r>
              <a:rPr lang="en-CA" dirty="0"/>
              <a:t>Tables can be made more visual by including </a:t>
            </a:r>
            <a:r>
              <a:rPr lang="en-CA" b="1" dirty="0"/>
              <a:t>mini-graphics</a:t>
            </a:r>
            <a:r>
              <a:rPr lang="en-CA" dirty="0"/>
              <a:t> in some table cells</a:t>
            </a:r>
          </a:p>
          <a:p>
            <a:r>
              <a:rPr lang="en-CA" dirty="0"/>
              <a:t>The original idea– </a:t>
            </a:r>
            <a:r>
              <a:rPr lang="en-CA" b="1" dirty="0">
                <a:solidFill>
                  <a:srgbClr val="0070C0"/>
                </a:solidFill>
              </a:rPr>
              <a:t>sparklines</a:t>
            </a:r>
            <a:r>
              <a:rPr lang="en-CA" dirty="0"/>
              <a:t> (Tufte), is now more general</a:t>
            </a:r>
          </a:p>
          <a:p>
            <a:endParaRPr lang="en-CA" dirty="0"/>
          </a:p>
          <a:p>
            <a:r>
              <a:rPr lang="en-CA" dirty="0"/>
              <a:t>A good solution for the </a:t>
            </a:r>
            <a:r>
              <a:rPr lang="en-CA" dirty="0">
                <a:solidFill>
                  <a:srgbClr val="0070C0"/>
                </a:solidFill>
              </a:rPr>
              <a:t>Table 1 problem </a:t>
            </a:r>
            <a:r>
              <a:rPr lang="en-CA" dirty="0"/>
              <a:t>– description of your sample</a:t>
            </a:r>
          </a:p>
        </p:txBody>
      </p:sp>
      <p:sp>
        <p:nvSpPr>
          <p:cNvPr id="7" name="TextBox 6">
            <a:extLst>
              <a:ext uri="{FF2B5EF4-FFF2-40B4-BE49-F238E27FC236}">
                <a16:creationId xmlns:a16="http://schemas.microsoft.com/office/drawing/2014/main" id="{68757590-5D37-26CF-EDE3-06A6F8A6C280}"/>
              </a:ext>
            </a:extLst>
          </p:cNvPr>
          <p:cNvSpPr txBox="1"/>
          <p:nvPr/>
        </p:nvSpPr>
        <p:spPr>
          <a:xfrm>
            <a:off x="762000" y="6248400"/>
            <a:ext cx="7467600" cy="307777"/>
          </a:xfrm>
          <a:prstGeom prst="rect">
            <a:avLst/>
          </a:prstGeom>
          <a:noFill/>
        </p:spPr>
        <p:txBody>
          <a:bodyPr wrap="square" rtlCol="0">
            <a:spAutoFit/>
          </a:bodyPr>
          <a:lstStyle/>
          <a:p>
            <a:r>
              <a:rPr lang="en-CA" sz="1400" dirty="0"/>
              <a:t>Image from: </a:t>
            </a:r>
            <a:r>
              <a:rPr lang="en-CA" sz="1400" dirty="0">
                <a:hlinkClick r:id="rId3"/>
              </a:rPr>
              <a:t>https://discourse.holoviz.org/t/add-sparkline-formatters-to-tabulator/3197</a:t>
            </a:r>
            <a:r>
              <a:rPr lang="en-CA" sz="1400" dirty="0"/>
              <a:t> </a:t>
            </a:r>
          </a:p>
        </p:txBody>
      </p:sp>
    </p:spTree>
    <p:extLst>
      <p:ext uri="{BB962C8B-B14F-4D97-AF65-F5344CB8AC3E}">
        <p14:creationId xmlns:p14="http://schemas.microsoft.com/office/powerpoint/2010/main" val="4224159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571D-8523-402F-9025-F796D8595B70}"/>
              </a:ext>
            </a:extLst>
          </p:cNvPr>
          <p:cNvSpPr>
            <a:spLocks noGrp="1"/>
          </p:cNvSpPr>
          <p:nvPr>
            <p:ph type="title"/>
          </p:nvPr>
        </p:nvSpPr>
        <p:spPr/>
        <p:txBody>
          <a:bodyPr>
            <a:normAutofit fontScale="90000"/>
          </a:bodyPr>
          <a:lstStyle/>
          <a:p>
            <a:r>
              <a:rPr lang="en-US" dirty="0"/>
              <a:t>Graphs &amp; Information design</a:t>
            </a:r>
          </a:p>
        </p:txBody>
      </p:sp>
      <p:sp>
        <p:nvSpPr>
          <p:cNvPr id="3" name="Content Placeholder 2">
            <a:extLst>
              <a:ext uri="{FF2B5EF4-FFF2-40B4-BE49-F238E27FC236}">
                <a16:creationId xmlns:a16="http://schemas.microsoft.com/office/drawing/2014/main" id="{F0F559CC-2E26-46B7-A224-32ECE4180BB7}"/>
              </a:ext>
            </a:extLst>
          </p:cNvPr>
          <p:cNvSpPr>
            <a:spLocks noGrp="1"/>
          </p:cNvSpPr>
          <p:nvPr>
            <p:ph idx="1"/>
          </p:nvPr>
        </p:nvSpPr>
        <p:spPr>
          <a:xfrm>
            <a:off x="457200" y="1143000"/>
            <a:ext cx="8229600" cy="4343400"/>
          </a:xfrm>
        </p:spPr>
        <p:txBody>
          <a:bodyPr/>
          <a:lstStyle/>
          <a:p>
            <a:r>
              <a:rPr lang="en-US" dirty="0"/>
              <a:t>Graphs &amp; info displays should be viewed in relation to </a:t>
            </a:r>
            <a:r>
              <a:rPr lang="en-US" dirty="0">
                <a:solidFill>
                  <a:srgbClr val="0070C0"/>
                </a:solidFill>
              </a:rPr>
              <a:t>communication goals </a:t>
            </a:r>
            <a:r>
              <a:rPr lang="en-US" dirty="0"/>
              <a:t>&amp; </a:t>
            </a:r>
            <a:r>
              <a:rPr lang="en-US" dirty="0">
                <a:solidFill>
                  <a:srgbClr val="0070C0"/>
                </a:solidFill>
              </a:rPr>
              <a:t>audience</a:t>
            </a:r>
          </a:p>
          <a:p>
            <a:r>
              <a:rPr lang="en-US" dirty="0"/>
              <a:t>Some criteria for assessing:</a:t>
            </a:r>
          </a:p>
          <a:p>
            <a:pPr lvl="1"/>
            <a:r>
              <a:rPr lang="en-US" b="1" dirty="0"/>
              <a:t>comprehensibility</a:t>
            </a:r>
            <a:r>
              <a:rPr lang="en-US" dirty="0"/>
              <a:t>: does it make information as easy to understand as possible?</a:t>
            </a:r>
          </a:p>
          <a:p>
            <a:pPr lvl="1"/>
            <a:r>
              <a:rPr lang="en-US" b="1" dirty="0"/>
              <a:t>attention</a:t>
            </a:r>
            <a:r>
              <a:rPr lang="en-US" dirty="0"/>
              <a:t>: does the audience take notice?</a:t>
            </a:r>
          </a:p>
          <a:p>
            <a:pPr lvl="1"/>
            <a:r>
              <a:rPr lang="en-US" b="1" dirty="0"/>
              <a:t>aesthetics</a:t>
            </a:r>
            <a:r>
              <a:rPr lang="en-US" dirty="0"/>
              <a:t>: is it visually appealing?</a:t>
            </a:r>
          </a:p>
          <a:p>
            <a:pPr lvl="1"/>
            <a:r>
              <a:rPr lang="en-US" b="1" dirty="0"/>
              <a:t>memorability</a:t>
            </a:r>
            <a:r>
              <a:rPr lang="en-US" dirty="0"/>
              <a:t>: will they remember it?</a:t>
            </a:r>
          </a:p>
          <a:p>
            <a:pPr lvl="1"/>
            <a:r>
              <a:rPr lang="en-US" b="1" dirty="0"/>
              <a:t>behavior</a:t>
            </a:r>
            <a:r>
              <a:rPr lang="en-US" dirty="0"/>
              <a:t>: does it result in some desired action?</a:t>
            </a:r>
          </a:p>
          <a:p>
            <a:endParaRPr lang="en-US" dirty="0"/>
          </a:p>
        </p:txBody>
      </p:sp>
      <p:sp>
        <p:nvSpPr>
          <p:cNvPr id="4" name="Slide Number Placeholder 3">
            <a:extLst>
              <a:ext uri="{FF2B5EF4-FFF2-40B4-BE49-F238E27FC236}">
                <a16:creationId xmlns:a16="http://schemas.microsoft.com/office/drawing/2014/main" id="{BE5A6DFA-7F3C-4E4A-BE76-276A052CA870}"/>
              </a:ext>
            </a:extLst>
          </p:cNvPr>
          <p:cNvSpPr>
            <a:spLocks noGrp="1"/>
          </p:cNvSpPr>
          <p:nvPr>
            <p:ph type="sldNum" sz="quarter" idx="12"/>
          </p:nvPr>
        </p:nvSpPr>
        <p:spPr/>
        <p:txBody>
          <a:bodyPr/>
          <a:lstStyle/>
          <a:p>
            <a:fld id="{621225AB-15B9-4C79-A121-04D1DC7E2307}" type="slidenum">
              <a:rPr lang="en-US" smtClean="0"/>
              <a:t>41</a:t>
            </a:fld>
            <a:endParaRPr lang="en-US"/>
          </a:p>
        </p:txBody>
      </p:sp>
      <p:sp>
        <p:nvSpPr>
          <p:cNvPr id="5" name="TextBox 4">
            <a:extLst>
              <a:ext uri="{FF2B5EF4-FFF2-40B4-BE49-F238E27FC236}">
                <a16:creationId xmlns:a16="http://schemas.microsoft.com/office/drawing/2014/main" id="{89FB8B4C-248C-4F9E-AD24-BCC3A1AE5996}"/>
              </a:ext>
            </a:extLst>
          </p:cNvPr>
          <p:cNvSpPr txBox="1"/>
          <p:nvPr/>
        </p:nvSpPr>
        <p:spPr>
          <a:xfrm>
            <a:off x="457200" y="5867400"/>
            <a:ext cx="8229600" cy="523220"/>
          </a:xfrm>
          <a:prstGeom prst="rect">
            <a:avLst/>
          </a:prstGeom>
          <a:noFill/>
        </p:spPr>
        <p:txBody>
          <a:bodyPr wrap="square" rtlCol="0">
            <a:spAutoFit/>
          </a:bodyPr>
          <a:lstStyle/>
          <a:p>
            <a:r>
              <a:rPr lang="en-US" sz="1400" dirty="0"/>
              <a:t>From: Ben Jones, To Optimize or to Satisfice in Data Visualization? </a:t>
            </a:r>
            <a:r>
              <a:rPr lang="en-US" sz="1400" dirty="0">
                <a:hlinkClick r:id="rId2"/>
              </a:rPr>
              <a:t>https://dataremixed.com/2016/01/optimize-or-satisfice-in-dataviz/</a:t>
            </a:r>
            <a:r>
              <a:rPr lang="en-US" sz="1400" dirty="0"/>
              <a:t> </a:t>
            </a:r>
          </a:p>
        </p:txBody>
      </p:sp>
    </p:spTree>
    <p:extLst>
      <p:ext uri="{BB962C8B-B14F-4D97-AF65-F5344CB8AC3E}">
        <p14:creationId xmlns:p14="http://schemas.microsoft.com/office/powerpoint/2010/main" val="35606304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Effective data display</a:t>
            </a:r>
          </a:p>
        </p:txBody>
      </p:sp>
      <p:sp>
        <p:nvSpPr>
          <p:cNvPr id="3" name="Content Placeholder 2"/>
          <p:cNvSpPr>
            <a:spLocks noGrp="1"/>
          </p:cNvSpPr>
          <p:nvPr>
            <p:ph idx="1"/>
          </p:nvPr>
        </p:nvSpPr>
        <p:spPr/>
        <p:txBody>
          <a:bodyPr/>
          <a:lstStyle/>
          <a:p>
            <a:r>
              <a:rPr lang="en-US" sz="2800" dirty="0"/>
              <a:t>Make the data stand out</a:t>
            </a:r>
          </a:p>
          <a:p>
            <a:pPr lvl="1"/>
            <a:r>
              <a:rPr lang="en-US" sz="2000" dirty="0"/>
              <a:t>Fill the data region (axes, ranges)</a:t>
            </a:r>
          </a:p>
          <a:p>
            <a:pPr lvl="1"/>
            <a:r>
              <a:rPr lang="en-US" sz="2000" dirty="0"/>
              <a:t>Use visually distinct symbols (shape, color) for different groups</a:t>
            </a:r>
          </a:p>
          <a:p>
            <a:pPr lvl="1"/>
            <a:r>
              <a:rPr lang="en-US" sz="2000" dirty="0"/>
              <a:t>Avoid chart junk, heavy grid lines that detract from the data</a:t>
            </a:r>
          </a:p>
          <a:p>
            <a:r>
              <a:rPr lang="en-US" sz="2800" dirty="0"/>
              <a:t>Facilitate comparison</a:t>
            </a:r>
          </a:p>
          <a:p>
            <a:pPr lvl="1"/>
            <a:r>
              <a:rPr lang="en-US" sz="2000" dirty="0"/>
              <a:t>Emphasize the important comparisons visually </a:t>
            </a:r>
          </a:p>
          <a:p>
            <a:pPr lvl="1"/>
            <a:r>
              <a:rPr lang="en-US" sz="2000" dirty="0"/>
              <a:t>Side-by-side easier than in separate panels</a:t>
            </a:r>
          </a:p>
          <a:p>
            <a:pPr lvl="1"/>
            <a:r>
              <a:rPr lang="en-US" sz="2000" dirty="0"/>
              <a:t>“data” vs. a “standard” easier against a horizontal line</a:t>
            </a:r>
          </a:p>
          <a:p>
            <a:pPr lvl="1"/>
            <a:r>
              <a:rPr lang="en-US" sz="2000" dirty="0"/>
              <a:t>Show uncertainty where possible</a:t>
            </a:r>
          </a:p>
          <a:p>
            <a:r>
              <a:rPr lang="en-US" dirty="0"/>
              <a:t>Effect ordering</a:t>
            </a:r>
          </a:p>
          <a:p>
            <a:pPr lvl="1"/>
            <a:r>
              <a:rPr lang="en-US" sz="2000" dirty="0"/>
              <a:t>For variables and unordered factors, arrange them according to the </a:t>
            </a:r>
            <a:r>
              <a:rPr lang="en-US" sz="2000" dirty="0">
                <a:solidFill>
                  <a:srgbClr val="FF0000"/>
                </a:solidFill>
              </a:rPr>
              <a:t>effects</a:t>
            </a:r>
            <a:r>
              <a:rPr lang="en-US" sz="2000" dirty="0"/>
              <a:t> to be seen</a:t>
            </a:r>
          </a:p>
        </p:txBody>
      </p:sp>
      <p:sp>
        <p:nvSpPr>
          <p:cNvPr id="4" name="Slide Number Placeholder 3"/>
          <p:cNvSpPr>
            <a:spLocks noGrp="1"/>
          </p:cNvSpPr>
          <p:nvPr>
            <p:ph type="sldNum" sz="quarter" idx="12"/>
          </p:nvPr>
        </p:nvSpPr>
        <p:spPr/>
        <p:txBody>
          <a:bodyPr/>
          <a:lstStyle/>
          <a:p>
            <a:fld id="{D235BFA0-17C9-4887-B142-76D18401E0CE}" type="slidenum">
              <a:rPr lang="en-US" altLang="en-US" smtClean="0"/>
              <a:pPr/>
              <a:t>42</a:t>
            </a:fld>
            <a:endParaRPr lang="en-US" altLang="en-US"/>
          </a:p>
        </p:txBody>
      </p:sp>
    </p:spTree>
    <p:extLst>
      <p:ext uri="{BB962C8B-B14F-4D97-AF65-F5344CB8AC3E}">
        <p14:creationId xmlns:p14="http://schemas.microsoft.com/office/powerpoint/2010/main" val="115721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D3BE0C-5DCB-8B41-F105-FB71F750437F}"/>
              </a:ext>
            </a:extLst>
          </p:cNvPr>
          <p:cNvSpPr>
            <a:spLocks noGrp="1"/>
          </p:cNvSpPr>
          <p:nvPr>
            <p:ph type="title"/>
          </p:nvPr>
        </p:nvSpPr>
        <p:spPr/>
        <p:txBody>
          <a:bodyPr>
            <a:normAutofit fontScale="90000"/>
          </a:bodyPr>
          <a:lstStyle/>
          <a:p>
            <a:r>
              <a:rPr lang="en-CA" dirty="0"/>
              <a:t>Make visual comparisons </a:t>
            </a:r>
            <a:r>
              <a:rPr lang="en-CA" i="1" dirty="0"/>
              <a:t>easy</a:t>
            </a:r>
          </a:p>
        </p:txBody>
      </p:sp>
      <p:sp>
        <p:nvSpPr>
          <p:cNvPr id="2" name="Slide Number Placeholder 1"/>
          <p:cNvSpPr>
            <a:spLocks noGrp="1"/>
          </p:cNvSpPr>
          <p:nvPr>
            <p:ph type="sldNum" sz="quarter" idx="12"/>
          </p:nvPr>
        </p:nvSpPr>
        <p:spPr/>
        <p:txBody>
          <a:bodyPr/>
          <a:lstStyle/>
          <a:p>
            <a:fld id="{FBAE3AB2-EB76-4842-8B2D-239F5FCE76F2}" type="slidenum">
              <a:rPr lang="en-US" altLang="en-US" smtClean="0"/>
              <a:pPr/>
              <a:t>43</a:t>
            </a:fld>
            <a:endParaRPr lang="en-US" altLang="en-US"/>
          </a:p>
        </p:txBody>
      </p:sp>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 y="1447800"/>
            <a:ext cx="7799387"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3C84E918-EECF-A531-B9C6-56AC98F45595}"/>
              </a:ext>
            </a:extLst>
          </p:cNvPr>
          <p:cNvSpPr/>
          <p:nvPr/>
        </p:nvSpPr>
        <p:spPr>
          <a:xfrm>
            <a:off x="672306" y="1447800"/>
            <a:ext cx="5042694"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40583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47C8-61E4-3383-48F2-634ECA5BD756}"/>
              </a:ext>
            </a:extLst>
          </p:cNvPr>
          <p:cNvSpPr>
            <a:spLocks noGrp="1"/>
          </p:cNvSpPr>
          <p:nvPr>
            <p:ph type="title"/>
          </p:nvPr>
        </p:nvSpPr>
        <p:spPr/>
        <p:txBody>
          <a:bodyPr>
            <a:normAutofit fontScale="90000"/>
          </a:bodyPr>
          <a:lstStyle/>
          <a:p>
            <a:r>
              <a:rPr lang="en-CA" dirty="0"/>
              <a:t>Make visual comparisons </a:t>
            </a:r>
            <a:r>
              <a:rPr lang="en-CA" i="1" dirty="0"/>
              <a:t>easy</a:t>
            </a:r>
          </a:p>
        </p:txBody>
      </p:sp>
      <p:sp>
        <p:nvSpPr>
          <p:cNvPr id="3" name="Slide Number Placeholder 2">
            <a:extLst>
              <a:ext uri="{FF2B5EF4-FFF2-40B4-BE49-F238E27FC236}">
                <a16:creationId xmlns:a16="http://schemas.microsoft.com/office/drawing/2014/main" id="{4C3E32D8-97D0-05F6-A54D-DD59C7D70942}"/>
              </a:ext>
            </a:extLst>
          </p:cNvPr>
          <p:cNvSpPr>
            <a:spLocks noGrp="1"/>
          </p:cNvSpPr>
          <p:nvPr>
            <p:ph type="sldNum" sz="quarter" idx="12"/>
          </p:nvPr>
        </p:nvSpPr>
        <p:spPr/>
        <p:txBody>
          <a:bodyPr/>
          <a:lstStyle/>
          <a:p>
            <a:fld id="{621225AB-15B9-4C79-A121-04D1DC7E2307}" type="slidenum">
              <a:rPr lang="en-US" smtClean="0"/>
              <a:t>44</a:t>
            </a:fld>
            <a:endParaRPr lang="en-US"/>
          </a:p>
        </p:txBody>
      </p:sp>
      <p:pic>
        <p:nvPicPr>
          <p:cNvPr id="5" name="Picture 4" descr="A graph of a line graph&#10;&#10;Description automatically generated with medium confidence">
            <a:extLst>
              <a:ext uri="{FF2B5EF4-FFF2-40B4-BE49-F238E27FC236}">
                <a16:creationId xmlns:a16="http://schemas.microsoft.com/office/drawing/2014/main" id="{122A431F-73DC-570A-A38E-F03EA0A1C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5" y="2125423"/>
            <a:ext cx="3946094" cy="3816000"/>
          </a:xfrm>
          <a:prstGeom prst="rect">
            <a:avLst/>
          </a:prstGeom>
        </p:spPr>
      </p:pic>
      <p:pic>
        <p:nvPicPr>
          <p:cNvPr id="7" name="Picture 6" descr="A graph of a number of numbers&#10;&#10;Description automatically generated with medium confidence">
            <a:extLst>
              <a:ext uri="{FF2B5EF4-FFF2-40B4-BE49-F238E27FC236}">
                <a16:creationId xmlns:a16="http://schemas.microsoft.com/office/drawing/2014/main" id="{102C6BFC-F318-C760-4120-9F1B1CA76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5" y="2127600"/>
            <a:ext cx="3928233" cy="3816000"/>
          </a:xfrm>
          <a:prstGeom prst="rect">
            <a:avLst/>
          </a:prstGeom>
        </p:spPr>
      </p:pic>
      <p:sp>
        <p:nvSpPr>
          <p:cNvPr id="8" name="TextBox 7">
            <a:extLst>
              <a:ext uri="{FF2B5EF4-FFF2-40B4-BE49-F238E27FC236}">
                <a16:creationId xmlns:a16="http://schemas.microsoft.com/office/drawing/2014/main" id="{A5521060-48B4-A624-58A5-20CF36659B6A}"/>
              </a:ext>
            </a:extLst>
          </p:cNvPr>
          <p:cNvSpPr txBox="1"/>
          <p:nvPr/>
        </p:nvSpPr>
        <p:spPr>
          <a:xfrm>
            <a:off x="457205" y="1066800"/>
            <a:ext cx="8229595" cy="923330"/>
          </a:xfrm>
          <a:prstGeom prst="rect">
            <a:avLst/>
          </a:prstGeom>
          <a:noFill/>
        </p:spPr>
        <p:txBody>
          <a:bodyPr wrap="square" rtlCol="0">
            <a:spAutoFit/>
          </a:bodyPr>
          <a:lstStyle/>
          <a:p>
            <a:r>
              <a:rPr lang="en-CA" dirty="0"/>
              <a:t>QQ plots assess the degree to which data follows a particular distribution (normal, </a:t>
            </a:r>
            <a:r>
              <a:rPr lang="en-CA" dirty="0">
                <a:sym typeface="Symbol" panose="05050102010706020507" pitchFamily="18" charset="2"/>
              </a:rPr>
              <a:t>2)</a:t>
            </a:r>
          </a:p>
          <a:p>
            <a:r>
              <a:rPr lang="en-CA" dirty="0">
                <a:sym typeface="Symbol" panose="05050102010706020507" pitchFamily="18" charset="2"/>
              </a:rPr>
              <a:t>The reference line of equality is usually a 45</a:t>
            </a:r>
            <a:r>
              <a:rPr lang="en-CA" baseline="30000" dirty="0">
                <a:sym typeface="Symbol" panose="05050102010706020507" pitchFamily="18" charset="2"/>
              </a:rPr>
              <a:t>o</a:t>
            </a:r>
            <a:r>
              <a:rPr lang="en-CA" dirty="0">
                <a:sym typeface="Symbol" panose="05050102010706020507" pitchFamily="18" charset="2"/>
              </a:rPr>
              <a:t> line</a:t>
            </a:r>
          </a:p>
          <a:p>
            <a:r>
              <a:rPr lang="en-CA" dirty="0">
                <a:sym typeface="Symbol" panose="05050102010706020507" pitchFamily="18" charset="2"/>
              </a:rPr>
              <a:t>It is easier to see any departure in relation to a </a:t>
            </a:r>
            <a:r>
              <a:rPr lang="en-CA" dirty="0">
                <a:solidFill>
                  <a:srgbClr val="0070C0"/>
                </a:solidFill>
                <a:sym typeface="Symbol" panose="05050102010706020507" pitchFamily="18" charset="2"/>
              </a:rPr>
              <a:t>horizontal line </a:t>
            </a:r>
            <a:r>
              <a:rPr lang="en-CA" dirty="0">
                <a:sym typeface="Symbol" panose="05050102010706020507" pitchFamily="18" charset="2"/>
              </a:rPr>
              <a:t>at 0</a:t>
            </a:r>
            <a:endParaRPr lang="en-CA" dirty="0"/>
          </a:p>
        </p:txBody>
      </p:sp>
    </p:spTree>
    <p:extLst>
      <p:ext uri="{BB962C8B-B14F-4D97-AF65-F5344CB8AC3E}">
        <p14:creationId xmlns:p14="http://schemas.microsoft.com/office/powerpoint/2010/main" val="278091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BEE2184-F6D0-C728-59BE-F1355C96FB40}"/>
              </a:ext>
            </a:extLst>
          </p:cNvPr>
          <p:cNvSpPr>
            <a:spLocks noGrp="1"/>
          </p:cNvSpPr>
          <p:nvPr>
            <p:ph type="title"/>
          </p:nvPr>
        </p:nvSpPr>
        <p:spPr/>
        <p:txBody>
          <a:bodyPr>
            <a:normAutofit fontScale="90000"/>
          </a:bodyPr>
          <a:lstStyle/>
          <a:p>
            <a:r>
              <a:rPr lang="en-CA" dirty="0"/>
              <a:t>Make comparisons </a:t>
            </a:r>
            <a:r>
              <a:rPr lang="en-CA" i="1" dirty="0"/>
              <a:t>direct</a:t>
            </a:r>
          </a:p>
        </p:txBody>
      </p:sp>
      <p:sp>
        <p:nvSpPr>
          <p:cNvPr id="2" name="Slide Number Placeholder 1"/>
          <p:cNvSpPr>
            <a:spLocks noGrp="1"/>
          </p:cNvSpPr>
          <p:nvPr>
            <p:ph type="sldNum" sz="quarter" idx="12"/>
          </p:nvPr>
        </p:nvSpPr>
        <p:spPr/>
        <p:txBody>
          <a:bodyPr/>
          <a:lstStyle/>
          <a:p>
            <a:fld id="{FBAE3AB2-EB76-4842-8B2D-239F5FCE76F2}" type="slidenum">
              <a:rPr lang="en-US" altLang="en-US" smtClean="0"/>
              <a:pPr/>
              <a:t>45</a:t>
            </a:fld>
            <a:endParaRPr lang="en-US" altLang="en-US"/>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590800"/>
            <a:ext cx="8032666" cy="2640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AutoShape 2"/>
          <p:cNvSpPr>
            <a:spLocks noChangeArrowheads="1"/>
          </p:cNvSpPr>
          <p:nvPr/>
        </p:nvSpPr>
        <p:spPr bwMode="auto">
          <a:xfrm>
            <a:off x="537376" y="5943600"/>
            <a:ext cx="8382000" cy="495300"/>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5pPr>
            <a:lvl6pPr marL="25146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6pPr>
            <a:lvl7pPr marL="29718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7pPr>
            <a:lvl8pPr marL="34290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8pPr>
            <a:lvl9pPr marL="38862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9pPr>
          </a:lstStyle>
          <a:p>
            <a:r>
              <a:rPr lang="en-US" altLang="en-US" sz="700" dirty="0"/>
              <a:t>Published in: Ian Gordon; Sue Finch; </a:t>
            </a:r>
            <a:r>
              <a:rPr lang="en-US" altLang="en-US" sz="700" i="1" dirty="0"/>
              <a:t>Journal of Computational and Graphical Statistics</a:t>
            </a:r>
            <a:r>
              <a:rPr lang="en-US" altLang="en-US" sz="700" dirty="0"/>
              <a:t> </a:t>
            </a:r>
            <a:r>
              <a:rPr lang="en-US" altLang="en-US" sz="700" b="1" dirty="0"/>
              <a:t> 2015, </a:t>
            </a:r>
            <a:r>
              <a:rPr lang="en-US" altLang="en-US" sz="700" dirty="0"/>
              <a:t>24, 1210-1229.</a:t>
            </a:r>
          </a:p>
          <a:p>
            <a:r>
              <a:rPr lang="en-US" altLang="en-US" sz="700" dirty="0"/>
              <a:t>DOI: 10.1080/10618600.2014.989324</a:t>
            </a:r>
          </a:p>
          <a:p>
            <a:r>
              <a:rPr lang="en-US" altLang="en-US" sz="700" dirty="0"/>
              <a:t>Copyright © 2015 American Statistical Association, Institute of Mathematical Statistics, and Interface Foundation of North America</a:t>
            </a:r>
          </a:p>
        </p:txBody>
      </p:sp>
      <p:sp>
        <p:nvSpPr>
          <p:cNvPr id="5" name="TextBox 4"/>
          <p:cNvSpPr txBox="1"/>
          <p:nvPr/>
        </p:nvSpPr>
        <p:spPr>
          <a:xfrm>
            <a:off x="457200" y="1085671"/>
            <a:ext cx="8229600" cy="1015663"/>
          </a:xfrm>
          <a:prstGeom prst="rect">
            <a:avLst/>
          </a:prstGeom>
          <a:solidFill>
            <a:srgbClr val="FFFF00">
              <a:alpha val="15000"/>
            </a:srgbClr>
          </a:solidFill>
        </p:spPr>
        <p:txBody>
          <a:bodyPr wrap="square" rtlCol="0">
            <a:spAutoFit/>
          </a:bodyPr>
          <a:lstStyle/>
          <a:p>
            <a:pPr marL="285750" indent="-285750">
              <a:buFont typeface="Arial" panose="020B0604020202020204" pitchFamily="34" charset="0"/>
              <a:buChar char="•"/>
            </a:pPr>
            <a:r>
              <a:rPr lang="en-US" sz="2000" dirty="0"/>
              <a:t>Use points not bars </a:t>
            </a:r>
          </a:p>
          <a:p>
            <a:pPr marL="285750" indent="-285750">
              <a:buFont typeface="Arial" panose="020B0604020202020204" pitchFamily="34" charset="0"/>
              <a:buChar char="•"/>
            </a:pPr>
            <a:r>
              <a:rPr lang="en-US" sz="2000" dirty="0"/>
              <a:t>Connect similar by lines</a:t>
            </a:r>
          </a:p>
          <a:p>
            <a:pPr marL="285750" indent="-285750">
              <a:buFont typeface="Arial" panose="020B0604020202020204" pitchFamily="34" charset="0"/>
              <a:buChar char="•"/>
            </a:pPr>
            <a:r>
              <a:rPr lang="en-US" sz="2000" dirty="0"/>
              <a:t>Same panel rather than different panels</a:t>
            </a:r>
          </a:p>
        </p:txBody>
      </p:sp>
      <p:sp>
        <p:nvSpPr>
          <p:cNvPr id="6" name="TextBox 5">
            <a:extLst>
              <a:ext uri="{FF2B5EF4-FFF2-40B4-BE49-F238E27FC236}">
                <a16:creationId xmlns:a16="http://schemas.microsoft.com/office/drawing/2014/main" id="{4A386743-C239-420A-9CB2-5DBED70AB449}"/>
              </a:ext>
            </a:extLst>
          </p:cNvPr>
          <p:cNvSpPr txBox="1"/>
          <p:nvPr/>
        </p:nvSpPr>
        <p:spPr>
          <a:xfrm>
            <a:off x="631466" y="2286000"/>
            <a:ext cx="4051190" cy="369332"/>
          </a:xfrm>
          <a:prstGeom prst="rect">
            <a:avLst/>
          </a:prstGeom>
          <a:noFill/>
        </p:spPr>
        <p:txBody>
          <a:bodyPr wrap="square" rtlCol="0">
            <a:spAutoFit/>
          </a:bodyPr>
          <a:lstStyle/>
          <a:p>
            <a:r>
              <a:rPr lang="en-US" dirty="0"/>
              <a:t>Is there evidence of an interaction here?</a:t>
            </a:r>
          </a:p>
        </p:txBody>
      </p:sp>
      <p:sp>
        <p:nvSpPr>
          <p:cNvPr id="7" name="TextBox 6">
            <a:extLst>
              <a:ext uri="{FF2B5EF4-FFF2-40B4-BE49-F238E27FC236}">
                <a16:creationId xmlns:a16="http://schemas.microsoft.com/office/drawing/2014/main" id="{EDF40C47-9243-4998-960A-EDC1016C68F3}"/>
              </a:ext>
            </a:extLst>
          </p:cNvPr>
          <p:cNvSpPr txBox="1"/>
          <p:nvPr/>
        </p:nvSpPr>
        <p:spPr>
          <a:xfrm>
            <a:off x="2687541" y="5345668"/>
            <a:ext cx="838200" cy="369332"/>
          </a:xfrm>
          <a:prstGeom prst="rect">
            <a:avLst/>
          </a:prstGeom>
          <a:noFill/>
        </p:spPr>
        <p:txBody>
          <a:bodyPr wrap="square" rtlCol="0">
            <a:spAutoFit/>
          </a:bodyPr>
          <a:lstStyle/>
          <a:p>
            <a:pPr algn="ctr"/>
            <a:r>
              <a:rPr lang="en-US" dirty="0"/>
              <a:t>???</a:t>
            </a:r>
          </a:p>
        </p:txBody>
      </p:sp>
      <p:sp>
        <p:nvSpPr>
          <p:cNvPr id="8" name="Rectangle 7">
            <a:extLst>
              <a:ext uri="{FF2B5EF4-FFF2-40B4-BE49-F238E27FC236}">
                <a16:creationId xmlns:a16="http://schemas.microsoft.com/office/drawing/2014/main" id="{DEA4565E-8E6D-47EB-A0FC-F6142F6F5EA5}"/>
              </a:ext>
            </a:extLst>
          </p:cNvPr>
          <p:cNvSpPr/>
          <p:nvPr/>
        </p:nvSpPr>
        <p:spPr>
          <a:xfrm>
            <a:off x="6477000" y="5345668"/>
            <a:ext cx="762000" cy="369332"/>
          </a:xfrm>
          <a:prstGeom prst="rect">
            <a:avLst/>
          </a:prstGeom>
        </p:spPr>
        <p:txBody>
          <a:bodyPr wrap="square">
            <a:spAutoFit/>
          </a:bodyPr>
          <a:lstStyle/>
          <a:p>
            <a:pPr algn="ctr"/>
            <a:r>
              <a:rPr lang="en-US" dirty="0"/>
              <a:t>YES</a:t>
            </a:r>
          </a:p>
        </p:txBody>
      </p:sp>
    </p:spTree>
    <p:extLst>
      <p:ext uri="{BB962C8B-B14F-4D97-AF65-F5344CB8AC3E}">
        <p14:creationId xmlns:p14="http://schemas.microsoft.com/office/powerpoint/2010/main" val="3294927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3D94-AB9D-4D41-851A-459B2232B0CE}"/>
              </a:ext>
            </a:extLst>
          </p:cNvPr>
          <p:cNvSpPr>
            <a:spLocks noGrp="1"/>
          </p:cNvSpPr>
          <p:nvPr>
            <p:ph type="title"/>
          </p:nvPr>
        </p:nvSpPr>
        <p:spPr/>
        <p:txBody>
          <a:bodyPr>
            <a:normAutofit fontScale="90000"/>
          </a:bodyPr>
          <a:lstStyle/>
          <a:p>
            <a:r>
              <a:rPr lang="en-US" dirty="0"/>
              <a:t>Direct labels vs. legends</a:t>
            </a:r>
          </a:p>
        </p:txBody>
      </p:sp>
      <p:sp>
        <p:nvSpPr>
          <p:cNvPr id="3" name="Slide Number Placeholder 2">
            <a:extLst>
              <a:ext uri="{FF2B5EF4-FFF2-40B4-BE49-F238E27FC236}">
                <a16:creationId xmlns:a16="http://schemas.microsoft.com/office/drawing/2014/main" id="{C300573C-3EBE-4266-921F-AC7D3897C65A}"/>
              </a:ext>
            </a:extLst>
          </p:cNvPr>
          <p:cNvSpPr>
            <a:spLocks noGrp="1"/>
          </p:cNvSpPr>
          <p:nvPr>
            <p:ph type="sldNum" sz="quarter" idx="12"/>
          </p:nvPr>
        </p:nvSpPr>
        <p:spPr/>
        <p:txBody>
          <a:bodyPr/>
          <a:lstStyle/>
          <a:p>
            <a:fld id="{621225AB-15B9-4C79-A121-04D1DC7E2307}" type="slidenum">
              <a:rPr lang="en-US" smtClean="0"/>
              <a:t>46</a:t>
            </a:fld>
            <a:endParaRPr lang="en-US"/>
          </a:p>
        </p:txBody>
      </p:sp>
      <p:sp>
        <p:nvSpPr>
          <p:cNvPr id="5" name="TextBox 4">
            <a:extLst>
              <a:ext uri="{FF2B5EF4-FFF2-40B4-BE49-F238E27FC236}">
                <a16:creationId xmlns:a16="http://schemas.microsoft.com/office/drawing/2014/main" id="{0BFB6537-EF3F-470B-8D83-791957FBFDE3}"/>
              </a:ext>
            </a:extLst>
          </p:cNvPr>
          <p:cNvSpPr txBox="1"/>
          <p:nvPr/>
        </p:nvSpPr>
        <p:spPr>
          <a:xfrm>
            <a:off x="457200" y="1219200"/>
            <a:ext cx="8229600" cy="369332"/>
          </a:xfrm>
          <a:prstGeom prst="rect">
            <a:avLst/>
          </a:prstGeom>
          <a:noFill/>
        </p:spPr>
        <p:txBody>
          <a:bodyPr wrap="square" rtlCol="0">
            <a:spAutoFit/>
          </a:bodyPr>
          <a:lstStyle/>
          <a:p>
            <a:r>
              <a:rPr lang="en-US" dirty="0">
                <a:solidFill>
                  <a:srgbClr val="0070C0"/>
                </a:solidFill>
              </a:rPr>
              <a:t>Direct labels </a:t>
            </a:r>
            <a:r>
              <a:rPr lang="en-US" dirty="0"/>
              <a:t>for points, lines and regions are usually easier and faster than </a:t>
            </a:r>
            <a:r>
              <a:rPr lang="en-US" dirty="0">
                <a:solidFill>
                  <a:srgbClr val="0070C0"/>
                </a:solidFill>
              </a:rPr>
              <a:t>legends</a:t>
            </a:r>
          </a:p>
        </p:txBody>
      </p:sp>
      <p:sp>
        <p:nvSpPr>
          <p:cNvPr id="6" name="TextBox 5">
            <a:extLst>
              <a:ext uri="{FF2B5EF4-FFF2-40B4-BE49-F238E27FC236}">
                <a16:creationId xmlns:a16="http://schemas.microsoft.com/office/drawing/2014/main" id="{5E6458CE-0B09-481F-8219-4DE6F6265447}"/>
              </a:ext>
            </a:extLst>
          </p:cNvPr>
          <p:cNvSpPr txBox="1"/>
          <p:nvPr/>
        </p:nvSpPr>
        <p:spPr>
          <a:xfrm>
            <a:off x="457200" y="1712714"/>
            <a:ext cx="8229600" cy="584775"/>
          </a:xfrm>
          <a:prstGeom prst="rect">
            <a:avLst/>
          </a:prstGeom>
          <a:noFill/>
        </p:spPr>
        <p:txBody>
          <a:bodyPr wrap="square" rtlCol="0">
            <a:spAutoFit/>
          </a:bodyPr>
          <a:lstStyle/>
          <a:p>
            <a:pPr marL="285750" indent="-285750">
              <a:buFont typeface="Arial" panose="020B0604020202020204" pitchFamily="34" charset="0"/>
              <a:buChar char="•"/>
            </a:pPr>
            <a:r>
              <a:rPr lang="en-US" altLang="en-US" sz="1600" dirty="0"/>
              <a:t>Give the names of the four groups shown in the line graph at left in </a:t>
            </a:r>
            <a:r>
              <a:rPr lang="en-US" altLang="en-US" sz="1600" dirty="0">
                <a:solidFill>
                  <a:srgbClr val="0070C0"/>
                </a:solidFill>
              </a:rPr>
              <a:t>top-to-bottom order</a:t>
            </a:r>
            <a:r>
              <a:rPr lang="en-US" altLang="en-US" sz="1600" dirty="0"/>
              <a:t>. (Answer: b, d, a, c.)</a:t>
            </a:r>
          </a:p>
        </p:txBody>
      </p:sp>
      <p:sp>
        <p:nvSpPr>
          <p:cNvPr id="7" name="TextBox 6">
            <a:extLst>
              <a:ext uri="{FF2B5EF4-FFF2-40B4-BE49-F238E27FC236}">
                <a16:creationId xmlns:a16="http://schemas.microsoft.com/office/drawing/2014/main" id="{389394CA-478B-49FE-8577-96C49381EA67}"/>
              </a:ext>
            </a:extLst>
          </p:cNvPr>
          <p:cNvSpPr txBox="1"/>
          <p:nvPr/>
        </p:nvSpPr>
        <p:spPr>
          <a:xfrm>
            <a:off x="609600" y="6085117"/>
            <a:ext cx="2819400" cy="523220"/>
          </a:xfrm>
          <a:prstGeom prst="rect">
            <a:avLst/>
          </a:prstGeom>
          <a:noFill/>
        </p:spPr>
        <p:txBody>
          <a:bodyPr wrap="square" rtlCol="0">
            <a:spAutoFit/>
          </a:bodyPr>
          <a:lstStyle/>
          <a:p>
            <a:r>
              <a:rPr lang="en-US" altLang="en-US" sz="1400" dirty="0"/>
              <a:t>Source: </a:t>
            </a:r>
            <a:r>
              <a:rPr lang="en-US" altLang="en-US" sz="1400" dirty="0" err="1"/>
              <a:t>Franconeri</a:t>
            </a:r>
            <a:r>
              <a:rPr lang="en-US" altLang="en-US" sz="1400" dirty="0"/>
              <a:t> </a:t>
            </a:r>
            <a:r>
              <a:rPr lang="en-US" altLang="en-US" sz="1400" dirty="0" err="1"/>
              <a:t>etal</a:t>
            </a:r>
            <a:r>
              <a:rPr lang="en-US" altLang="en-US" sz="1400" dirty="0"/>
              <a:t>. DOI: </a:t>
            </a:r>
            <a:r>
              <a:rPr lang="en-US" altLang="en-US" sz="1400" dirty="0">
                <a:hlinkClick r:id="rId2"/>
              </a:rPr>
              <a:t>10.1177/15291006211051956</a:t>
            </a:r>
            <a:endParaRPr lang="en-US" sz="1400" dirty="0"/>
          </a:p>
        </p:txBody>
      </p:sp>
      <p:pic>
        <p:nvPicPr>
          <p:cNvPr id="13" name="Picture 12">
            <a:extLst>
              <a:ext uri="{FF2B5EF4-FFF2-40B4-BE49-F238E27FC236}">
                <a16:creationId xmlns:a16="http://schemas.microsoft.com/office/drawing/2014/main" id="{5E381127-7A52-E069-3E04-5065F2F6B16D}"/>
              </a:ext>
            </a:extLst>
          </p:cNvPr>
          <p:cNvPicPr>
            <a:picLocks noChangeAspect="1"/>
          </p:cNvPicPr>
          <p:nvPr/>
        </p:nvPicPr>
        <p:blipFill>
          <a:blip r:embed="rId3"/>
          <a:stretch>
            <a:fillRect/>
          </a:stretch>
        </p:blipFill>
        <p:spPr>
          <a:xfrm>
            <a:off x="1193621" y="3048000"/>
            <a:ext cx="1829779" cy="2674292"/>
          </a:xfrm>
          <a:prstGeom prst="rect">
            <a:avLst/>
          </a:prstGeom>
        </p:spPr>
      </p:pic>
    </p:spTree>
    <p:extLst>
      <p:ext uri="{BB962C8B-B14F-4D97-AF65-F5344CB8AC3E}">
        <p14:creationId xmlns:p14="http://schemas.microsoft.com/office/powerpoint/2010/main" val="3594419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3D94-AB9D-4D41-851A-459B2232B0CE}"/>
              </a:ext>
            </a:extLst>
          </p:cNvPr>
          <p:cNvSpPr>
            <a:spLocks noGrp="1"/>
          </p:cNvSpPr>
          <p:nvPr>
            <p:ph type="title"/>
          </p:nvPr>
        </p:nvSpPr>
        <p:spPr/>
        <p:txBody>
          <a:bodyPr>
            <a:normAutofit fontScale="90000"/>
          </a:bodyPr>
          <a:lstStyle/>
          <a:p>
            <a:r>
              <a:rPr lang="en-US" dirty="0"/>
              <a:t>Direct labels vs. legends</a:t>
            </a:r>
          </a:p>
        </p:txBody>
      </p:sp>
      <p:sp>
        <p:nvSpPr>
          <p:cNvPr id="3" name="Slide Number Placeholder 2">
            <a:extLst>
              <a:ext uri="{FF2B5EF4-FFF2-40B4-BE49-F238E27FC236}">
                <a16:creationId xmlns:a16="http://schemas.microsoft.com/office/drawing/2014/main" id="{C300573C-3EBE-4266-921F-AC7D3897C65A}"/>
              </a:ext>
            </a:extLst>
          </p:cNvPr>
          <p:cNvSpPr>
            <a:spLocks noGrp="1"/>
          </p:cNvSpPr>
          <p:nvPr>
            <p:ph type="sldNum" sz="quarter" idx="12"/>
          </p:nvPr>
        </p:nvSpPr>
        <p:spPr/>
        <p:txBody>
          <a:bodyPr/>
          <a:lstStyle/>
          <a:p>
            <a:fld id="{621225AB-15B9-4C79-A121-04D1DC7E2307}" type="slidenum">
              <a:rPr lang="en-US" smtClean="0"/>
              <a:t>47</a:t>
            </a:fld>
            <a:endParaRPr lang="en-US"/>
          </a:p>
        </p:txBody>
      </p:sp>
      <p:pic>
        <p:nvPicPr>
          <p:cNvPr id="4" name="Picture 4">
            <a:extLst>
              <a:ext uri="{FF2B5EF4-FFF2-40B4-BE49-F238E27FC236}">
                <a16:creationId xmlns:a16="http://schemas.microsoft.com/office/drawing/2014/main" id="{03C3F677-63D1-4154-9DA6-213214094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98" y="3161842"/>
            <a:ext cx="6635709" cy="30781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0BFB6537-EF3F-470B-8D83-791957FBFDE3}"/>
              </a:ext>
            </a:extLst>
          </p:cNvPr>
          <p:cNvSpPr txBox="1"/>
          <p:nvPr/>
        </p:nvSpPr>
        <p:spPr>
          <a:xfrm>
            <a:off x="457200" y="1219200"/>
            <a:ext cx="8229600" cy="369332"/>
          </a:xfrm>
          <a:prstGeom prst="rect">
            <a:avLst/>
          </a:prstGeom>
          <a:noFill/>
        </p:spPr>
        <p:txBody>
          <a:bodyPr wrap="square" rtlCol="0">
            <a:spAutoFit/>
          </a:bodyPr>
          <a:lstStyle/>
          <a:p>
            <a:r>
              <a:rPr lang="en-US" dirty="0"/>
              <a:t>Direct labels for points, lines and regions are usually easier and faster than legends</a:t>
            </a:r>
          </a:p>
        </p:txBody>
      </p:sp>
      <p:sp>
        <p:nvSpPr>
          <p:cNvPr id="6" name="TextBox 5">
            <a:extLst>
              <a:ext uri="{FF2B5EF4-FFF2-40B4-BE49-F238E27FC236}">
                <a16:creationId xmlns:a16="http://schemas.microsoft.com/office/drawing/2014/main" id="{5E6458CE-0B09-481F-8219-4DE6F6265447}"/>
              </a:ext>
            </a:extLst>
          </p:cNvPr>
          <p:cNvSpPr txBox="1"/>
          <p:nvPr/>
        </p:nvSpPr>
        <p:spPr>
          <a:xfrm>
            <a:off x="457200" y="1712714"/>
            <a:ext cx="8229600" cy="1077218"/>
          </a:xfrm>
          <a:prstGeom prst="rect">
            <a:avLst/>
          </a:prstGeom>
          <a:noFill/>
        </p:spPr>
        <p:txBody>
          <a:bodyPr wrap="square" rtlCol="0">
            <a:spAutoFit/>
          </a:bodyPr>
          <a:lstStyle/>
          <a:p>
            <a:pPr marL="285750" indent="-285750">
              <a:buFont typeface="Arial" panose="020B0604020202020204" pitchFamily="34" charset="0"/>
              <a:buChar char="•"/>
            </a:pPr>
            <a:r>
              <a:rPr lang="en-US" altLang="en-US" sz="1600" dirty="0"/>
              <a:t>Give the names of the four groups shown in the line graph at left in top-to-bottom order. (Answer: b, d, a, c.)</a:t>
            </a:r>
          </a:p>
          <a:p>
            <a:pPr marL="285750" indent="-285750">
              <a:buFont typeface="Arial" panose="020B0604020202020204" pitchFamily="34" charset="0"/>
              <a:buChar char="•"/>
            </a:pPr>
            <a:r>
              <a:rPr lang="en-US" sz="1600" dirty="0"/>
              <a:t>Now do the same for the graphs using </a:t>
            </a:r>
            <a:r>
              <a:rPr lang="en-US" sz="1600" dirty="0">
                <a:solidFill>
                  <a:srgbClr val="FF0000"/>
                </a:solidFill>
              </a:rPr>
              <a:t>color</a:t>
            </a:r>
            <a:r>
              <a:rPr lang="en-US" sz="1600" dirty="0"/>
              <a:t> or </a:t>
            </a:r>
            <a:r>
              <a:rPr lang="en-US" sz="1600" i="1" dirty="0"/>
              <a:t>shape</a:t>
            </a:r>
            <a:r>
              <a:rPr lang="en-US" sz="1600" dirty="0"/>
              <a:t> legends</a:t>
            </a:r>
          </a:p>
          <a:p>
            <a:pPr marL="285750" indent="-285750">
              <a:buFont typeface="Arial" panose="020B0604020202020204" pitchFamily="34" charset="0"/>
              <a:buChar char="•"/>
            </a:pPr>
            <a:r>
              <a:rPr lang="en-US" sz="1600" dirty="0"/>
              <a:t>You need to look back and forth between the graph and legend</a:t>
            </a:r>
          </a:p>
        </p:txBody>
      </p:sp>
      <p:sp>
        <p:nvSpPr>
          <p:cNvPr id="7" name="TextBox 6">
            <a:extLst>
              <a:ext uri="{FF2B5EF4-FFF2-40B4-BE49-F238E27FC236}">
                <a16:creationId xmlns:a16="http://schemas.microsoft.com/office/drawing/2014/main" id="{389394CA-478B-49FE-8577-96C49381EA67}"/>
              </a:ext>
            </a:extLst>
          </p:cNvPr>
          <p:cNvSpPr txBox="1"/>
          <p:nvPr/>
        </p:nvSpPr>
        <p:spPr>
          <a:xfrm>
            <a:off x="609600" y="6085117"/>
            <a:ext cx="2819400" cy="523220"/>
          </a:xfrm>
          <a:prstGeom prst="rect">
            <a:avLst/>
          </a:prstGeom>
          <a:noFill/>
        </p:spPr>
        <p:txBody>
          <a:bodyPr wrap="square" rtlCol="0">
            <a:spAutoFit/>
          </a:bodyPr>
          <a:lstStyle/>
          <a:p>
            <a:r>
              <a:rPr lang="en-US" altLang="en-US" sz="1400" dirty="0"/>
              <a:t>Source: </a:t>
            </a:r>
            <a:r>
              <a:rPr lang="en-US" altLang="en-US" sz="1400" dirty="0" err="1"/>
              <a:t>Franconeri</a:t>
            </a:r>
            <a:r>
              <a:rPr lang="en-US" altLang="en-US" sz="1400" dirty="0"/>
              <a:t> </a:t>
            </a:r>
            <a:r>
              <a:rPr lang="en-US" altLang="en-US" sz="1400" dirty="0" err="1"/>
              <a:t>etal</a:t>
            </a:r>
            <a:r>
              <a:rPr lang="en-US" altLang="en-US" sz="1400" dirty="0"/>
              <a:t>. DOI: </a:t>
            </a:r>
            <a:r>
              <a:rPr lang="en-US" altLang="en-US" sz="1400" dirty="0">
                <a:hlinkClick r:id="rId3"/>
              </a:rPr>
              <a:t>10.1177/15291006211051956</a:t>
            </a:r>
            <a:endParaRPr lang="en-US" sz="1400" dirty="0"/>
          </a:p>
        </p:txBody>
      </p:sp>
      <p:cxnSp>
        <p:nvCxnSpPr>
          <p:cNvPr id="10" name="Straight Arrow Connector 9">
            <a:extLst>
              <a:ext uri="{FF2B5EF4-FFF2-40B4-BE49-F238E27FC236}">
                <a16:creationId xmlns:a16="http://schemas.microsoft.com/office/drawing/2014/main" id="{43488FC4-9D40-7883-E1BD-CE56E7640A6E}"/>
              </a:ext>
            </a:extLst>
          </p:cNvPr>
          <p:cNvCxnSpPr/>
          <p:nvPr/>
        </p:nvCxnSpPr>
        <p:spPr>
          <a:xfrm>
            <a:off x="4114800" y="4876800"/>
            <a:ext cx="0" cy="8382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77304F-503B-C3ED-A88C-A872CE714E88}"/>
              </a:ext>
            </a:extLst>
          </p:cNvPr>
          <p:cNvCxnSpPr>
            <a:cxnSpLocks/>
          </p:cNvCxnSpPr>
          <p:nvPr/>
        </p:nvCxnSpPr>
        <p:spPr>
          <a:xfrm>
            <a:off x="4495800" y="4191000"/>
            <a:ext cx="0" cy="1524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DF7978-1D0B-4275-A55F-A10F5E7C1712}"/>
              </a:ext>
            </a:extLst>
          </p:cNvPr>
          <p:cNvCxnSpPr/>
          <p:nvPr/>
        </p:nvCxnSpPr>
        <p:spPr>
          <a:xfrm>
            <a:off x="4800600" y="5181600"/>
            <a:ext cx="0" cy="533400"/>
          </a:xfrm>
          <a:prstGeom prst="straightConnector1">
            <a:avLst/>
          </a:prstGeom>
          <a:ln>
            <a:solidFill>
              <a:srgbClr val="F1D45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9EED671-6A9E-E24D-1064-02D1F220901C}"/>
              </a:ext>
            </a:extLst>
          </p:cNvPr>
          <p:cNvCxnSpPr/>
          <p:nvPr/>
        </p:nvCxnSpPr>
        <p:spPr>
          <a:xfrm>
            <a:off x="5105400" y="4267200"/>
            <a:ext cx="0" cy="14478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004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227B1D-A554-3EF2-9C28-6B755ADD4425}"/>
              </a:ext>
            </a:extLst>
          </p:cNvPr>
          <p:cNvSpPr>
            <a:spLocks noGrp="1"/>
          </p:cNvSpPr>
          <p:nvPr>
            <p:ph type="title"/>
          </p:nvPr>
        </p:nvSpPr>
        <p:spPr/>
        <p:txBody>
          <a:bodyPr>
            <a:normAutofit fontScale="90000"/>
          </a:bodyPr>
          <a:lstStyle/>
          <a:p>
            <a:r>
              <a:rPr lang="en-CA" dirty="0"/>
              <a:t>Visualizing uncertainty</a:t>
            </a:r>
          </a:p>
        </p:txBody>
      </p:sp>
      <p:sp>
        <p:nvSpPr>
          <p:cNvPr id="2" name="Slide Number Placeholder 1"/>
          <p:cNvSpPr>
            <a:spLocks noGrp="1"/>
          </p:cNvSpPr>
          <p:nvPr>
            <p:ph type="sldNum" sz="quarter" idx="12"/>
          </p:nvPr>
        </p:nvSpPr>
        <p:spPr/>
        <p:txBody>
          <a:bodyPr/>
          <a:lstStyle/>
          <a:p>
            <a:fld id="{FBAE3AB2-EB76-4842-8B2D-239F5FCE76F2}" type="slidenum">
              <a:rPr lang="en-US" altLang="en-US" smtClean="0"/>
              <a:pPr/>
              <a:t>48</a:t>
            </a:fld>
            <a:endParaRPr lang="en-US" altLang="en-US"/>
          </a:p>
        </p:txBody>
      </p:sp>
      <p:pic>
        <p:nvPicPr>
          <p:cNvPr id="126978" name="Picture 2" descr="C:\Dropbox\Documents\6140\images\graphics\qqn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1314271"/>
            <a:ext cx="7924800" cy="830997"/>
          </a:xfrm>
          <a:prstGeom prst="rect">
            <a:avLst/>
          </a:prstGeom>
          <a:solidFill>
            <a:srgbClr val="FFFF00">
              <a:alpha val="15000"/>
            </a:srgbClr>
          </a:solidFill>
        </p:spPr>
        <p:txBody>
          <a:bodyPr wrap="square" rtlCol="0">
            <a:spAutoFit/>
          </a:bodyPr>
          <a:lstStyle/>
          <a:p>
            <a:pPr marL="285750" indent="-285750">
              <a:buFont typeface="Arial" panose="020B0604020202020204" pitchFamily="34" charset="0"/>
              <a:buChar char="•"/>
            </a:pPr>
            <a:r>
              <a:rPr lang="en-US" sz="1600" dirty="0"/>
              <a:t>Standard plots of observed vs. predicted lack a basis for assessment of uncertainty</a:t>
            </a:r>
          </a:p>
          <a:p>
            <a:pPr marL="285750" indent="-285750">
              <a:buFont typeface="Arial" panose="020B0604020202020204" pitchFamily="34" charset="0"/>
              <a:buChar char="•"/>
            </a:pPr>
            <a:r>
              <a:rPr lang="en-US" sz="1600" dirty="0"/>
              <a:t>Confidence envelopes indicate extent of deviation </a:t>
            </a:r>
            <a:r>
              <a:rPr lang="en-US" sz="1600" dirty="0" err="1"/>
              <a:t>wrt</a:t>
            </a:r>
            <a:r>
              <a:rPr lang="en-US" sz="1600" dirty="0"/>
              <a:t> a standard</a:t>
            </a:r>
          </a:p>
          <a:p>
            <a:pPr marL="285750" indent="-285750">
              <a:buFont typeface="Arial" panose="020B0604020202020204" pitchFamily="34" charset="0"/>
              <a:buChar char="•"/>
            </a:pPr>
            <a:r>
              <a:rPr lang="en-US" sz="1600" dirty="0"/>
              <a:t>Identify “noteworthy” observations to track them down</a:t>
            </a:r>
          </a:p>
        </p:txBody>
      </p:sp>
      <p:pic>
        <p:nvPicPr>
          <p:cNvPr id="126980" name="Picture 4" descr="C:\Dropbox\Documents\6140\images\graphics\qq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9718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2602468"/>
            <a:ext cx="6629400" cy="369332"/>
          </a:xfrm>
          <a:prstGeom prst="rect">
            <a:avLst/>
          </a:prstGeom>
          <a:noFill/>
        </p:spPr>
        <p:txBody>
          <a:bodyPr wrap="square" rtlCol="0">
            <a:spAutoFit/>
          </a:bodyPr>
          <a:lstStyle/>
          <a:p>
            <a:r>
              <a:rPr lang="en-US" dirty="0"/>
              <a:t>Example: Normal QQ plots used to assess normality of data</a:t>
            </a:r>
          </a:p>
        </p:txBody>
      </p:sp>
    </p:spTree>
    <p:extLst>
      <p:ext uri="{BB962C8B-B14F-4D97-AF65-F5344CB8AC3E}">
        <p14:creationId xmlns:p14="http://schemas.microsoft.com/office/powerpoint/2010/main" val="88842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31E0-7981-33C8-7A0A-0A606ED7B0A0}"/>
              </a:ext>
            </a:extLst>
          </p:cNvPr>
          <p:cNvSpPr>
            <a:spLocks noGrp="1"/>
          </p:cNvSpPr>
          <p:nvPr>
            <p:ph type="title"/>
          </p:nvPr>
        </p:nvSpPr>
        <p:spPr/>
        <p:txBody>
          <a:bodyPr>
            <a:normAutofit fontScale="90000"/>
          </a:bodyPr>
          <a:lstStyle/>
          <a:p>
            <a:r>
              <a:rPr lang="en-CA" dirty="0"/>
              <a:t>Uncertainty: Theory &amp; simulation</a:t>
            </a:r>
          </a:p>
        </p:txBody>
      </p:sp>
      <p:sp>
        <p:nvSpPr>
          <p:cNvPr id="3" name="Slide Number Placeholder 2">
            <a:extLst>
              <a:ext uri="{FF2B5EF4-FFF2-40B4-BE49-F238E27FC236}">
                <a16:creationId xmlns:a16="http://schemas.microsoft.com/office/drawing/2014/main" id="{94CEFCF3-9F98-56D5-F742-FBBEF89E2198}"/>
              </a:ext>
            </a:extLst>
          </p:cNvPr>
          <p:cNvSpPr>
            <a:spLocks noGrp="1"/>
          </p:cNvSpPr>
          <p:nvPr>
            <p:ph type="sldNum" sz="quarter" idx="12"/>
          </p:nvPr>
        </p:nvSpPr>
        <p:spPr/>
        <p:txBody>
          <a:bodyPr/>
          <a:lstStyle/>
          <a:p>
            <a:fld id="{621225AB-15B9-4C79-A121-04D1DC7E2307}" type="slidenum">
              <a:rPr lang="en-US" smtClean="0"/>
              <a:t>49</a:t>
            </a:fld>
            <a:endParaRPr lang="en-US"/>
          </a:p>
        </p:txBody>
      </p:sp>
      <p:pic>
        <p:nvPicPr>
          <p:cNvPr id="5" name="Picture 4" descr="A graph of a line graph&#10;&#10;Description automatically generated">
            <a:extLst>
              <a:ext uri="{FF2B5EF4-FFF2-40B4-BE49-F238E27FC236}">
                <a16:creationId xmlns:a16="http://schemas.microsoft.com/office/drawing/2014/main" id="{829F08EB-6BDA-45C2-A9CC-939A95F7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4572000" cy="4572000"/>
          </a:xfrm>
          <a:prstGeom prst="rect">
            <a:avLst/>
          </a:prstGeom>
        </p:spPr>
      </p:pic>
      <p:sp>
        <p:nvSpPr>
          <p:cNvPr id="6" name="TextBox 5">
            <a:extLst>
              <a:ext uri="{FF2B5EF4-FFF2-40B4-BE49-F238E27FC236}">
                <a16:creationId xmlns:a16="http://schemas.microsoft.com/office/drawing/2014/main" id="{5F999EDC-A5CF-117B-1882-F727A81CDD89}"/>
              </a:ext>
            </a:extLst>
          </p:cNvPr>
          <p:cNvSpPr txBox="1"/>
          <p:nvPr/>
        </p:nvSpPr>
        <p:spPr>
          <a:xfrm>
            <a:off x="5486400" y="1676400"/>
            <a:ext cx="3200400" cy="3139321"/>
          </a:xfrm>
          <a:prstGeom prst="rect">
            <a:avLst/>
          </a:prstGeom>
          <a:noFill/>
        </p:spPr>
        <p:txBody>
          <a:bodyPr wrap="square" rtlCol="0">
            <a:spAutoFit/>
          </a:bodyPr>
          <a:lstStyle/>
          <a:p>
            <a:r>
              <a:rPr lang="en-CA" dirty="0"/>
              <a:t>In most cases, standard theory allows calculations of uncertainty intervals (confidence bands)</a:t>
            </a:r>
          </a:p>
          <a:p>
            <a:endParaRPr lang="en-CA" dirty="0"/>
          </a:p>
          <a:p>
            <a:r>
              <a:rPr lang="en-CA" dirty="0"/>
              <a:t>Simulation provides a theory-free alternative</a:t>
            </a:r>
          </a:p>
          <a:p>
            <a:endParaRPr lang="en-CA" dirty="0"/>
          </a:p>
          <a:p>
            <a:r>
              <a:rPr lang="en-CA" dirty="0"/>
              <a:t>Viewed as an animation gives a better sense of variation from sample to sample</a:t>
            </a:r>
          </a:p>
        </p:txBody>
      </p:sp>
    </p:spTree>
    <p:extLst>
      <p:ext uri="{BB962C8B-B14F-4D97-AF65-F5344CB8AC3E}">
        <p14:creationId xmlns:p14="http://schemas.microsoft.com/office/powerpoint/2010/main" val="2054563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246561-502A-6656-C602-B9829596A85E}"/>
              </a:ext>
            </a:extLst>
          </p:cNvPr>
          <p:cNvSpPr>
            <a:spLocks noGrp="1"/>
          </p:cNvSpPr>
          <p:nvPr>
            <p:ph type="title"/>
          </p:nvPr>
        </p:nvSpPr>
        <p:spPr/>
        <p:txBody>
          <a:bodyPr>
            <a:normAutofit fontScale="90000"/>
          </a:bodyPr>
          <a:lstStyle/>
          <a:p>
            <a:r>
              <a:rPr lang="en-CA" dirty="0"/>
              <a:t>Why taking this course? </a:t>
            </a:r>
            <a:r>
              <a:rPr lang="en-CA" dirty="0" err="1"/>
              <a:t>Wordcloud</a:t>
            </a:r>
            <a:endParaRPr lang="en-CA" dirty="0"/>
          </a:p>
        </p:txBody>
      </p:sp>
      <p:sp>
        <p:nvSpPr>
          <p:cNvPr id="2" name="Slide Number Placeholder 1">
            <a:extLst>
              <a:ext uri="{FF2B5EF4-FFF2-40B4-BE49-F238E27FC236}">
                <a16:creationId xmlns:a16="http://schemas.microsoft.com/office/drawing/2014/main" id="{CE7ED8E1-394C-04B6-FBA3-0100B9FF17A2}"/>
              </a:ext>
            </a:extLst>
          </p:cNvPr>
          <p:cNvSpPr>
            <a:spLocks noGrp="1"/>
          </p:cNvSpPr>
          <p:nvPr>
            <p:ph type="sldNum" sz="quarter" idx="12"/>
          </p:nvPr>
        </p:nvSpPr>
        <p:spPr/>
        <p:txBody>
          <a:bodyPr/>
          <a:lstStyle/>
          <a:p>
            <a:fld id="{621225AB-15B9-4C79-A121-04D1DC7E2307}" type="slidenum">
              <a:rPr lang="en-US" smtClean="0"/>
              <a:t>5</a:t>
            </a:fld>
            <a:endParaRPr lang="en-US"/>
          </a:p>
        </p:txBody>
      </p:sp>
      <p:pic>
        <p:nvPicPr>
          <p:cNvPr id="7" name="Picture 6" descr="A close-up of words&#10;&#10;Description automatically generated">
            <a:extLst>
              <a:ext uri="{FF2B5EF4-FFF2-40B4-BE49-F238E27FC236}">
                <a16:creationId xmlns:a16="http://schemas.microsoft.com/office/drawing/2014/main" id="{BD387E5B-0F8E-66D5-4C29-34DEF6043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162" y="1628775"/>
            <a:ext cx="6543675" cy="5076825"/>
          </a:xfrm>
          <a:prstGeom prst="rect">
            <a:avLst/>
          </a:prstGeom>
        </p:spPr>
      </p:pic>
      <p:sp>
        <p:nvSpPr>
          <p:cNvPr id="8" name="TextBox 7">
            <a:extLst>
              <a:ext uri="{FF2B5EF4-FFF2-40B4-BE49-F238E27FC236}">
                <a16:creationId xmlns:a16="http://schemas.microsoft.com/office/drawing/2014/main" id="{23D42A7B-F746-97A9-E10D-77A7FED42284}"/>
              </a:ext>
            </a:extLst>
          </p:cNvPr>
          <p:cNvSpPr txBox="1"/>
          <p:nvPr/>
        </p:nvSpPr>
        <p:spPr>
          <a:xfrm>
            <a:off x="457200" y="1143000"/>
            <a:ext cx="8229600" cy="369332"/>
          </a:xfrm>
          <a:prstGeom prst="rect">
            <a:avLst/>
          </a:prstGeom>
          <a:noFill/>
        </p:spPr>
        <p:txBody>
          <a:bodyPr wrap="square" rtlCol="0">
            <a:spAutoFit/>
          </a:bodyPr>
          <a:lstStyle/>
          <a:p>
            <a:r>
              <a:rPr lang="en-CA" dirty="0"/>
              <a:t>Just for fun, I made a </a:t>
            </a:r>
            <a:r>
              <a:rPr lang="en-CA" dirty="0" err="1"/>
              <a:t>wordcloud</a:t>
            </a:r>
            <a:r>
              <a:rPr lang="en-CA" dirty="0"/>
              <a:t> of words you mentioned in “Why taking this course?”</a:t>
            </a:r>
          </a:p>
        </p:txBody>
      </p:sp>
    </p:spTree>
    <p:extLst>
      <p:ext uri="{BB962C8B-B14F-4D97-AF65-F5344CB8AC3E}">
        <p14:creationId xmlns:p14="http://schemas.microsoft.com/office/powerpoint/2010/main" val="3658887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Effect ordering</a:t>
            </a:r>
          </a:p>
        </p:txBody>
      </p:sp>
      <p:sp>
        <p:nvSpPr>
          <p:cNvPr id="3" name="Content Placeholder 2"/>
          <p:cNvSpPr>
            <a:spLocks noGrp="1"/>
          </p:cNvSpPr>
          <p:nvPr>
            <p:ph idx="1"/>
          </p:nvPr>
        </p:nvSpPr>
        <p:spPr/>
        <p:txBody>
          <a:bodyPr/>
          <a:lstStyle/>
          <a:p>
            <a:r>
              <a:rPr lang="en-US" dirty="0"/>
              <a:t>Information presentation is always </a:t>
            </a:r>
            <a:r>
              <a:rPr lang="en-US" dirty="0">
                <a:solidFill>
                  <a:srgbClr val="FF0000"/>
                </a:solidFill>
              </a:rPr>
              <a:t>ordered</a:t>
            </a:r>
          </a:p>
          <a:p>
            <a:pPr lvl="1"/>
            <a:r>
              <a:rPr lang="en-US" sz="1800" dirty="0"/>
              <a:t>in </a:t>
            </a:r>
            <a:r>
              <a:rPr lang="en-US" sz="1800" dirty="0">
                <a:solidFill>
                  <a:srgbClr val="0070C0"/>
                </a:solidFill>
              </a:rPr>
              <a:t>time</a:t>
            </a:r>
            <a:r>
              <a:rPr lang="en-US" sz="1800" dirty="0"/>
              <a:t> or sequence (a talk or written paper)</a:t>
            </a:r>
          </a:p>
          <a:p>
            <a:pPr lvl="1"/>
            <a:r>
              <a:rPr lang="en-US" sz="1800" dirty="0"/>
              <a:t>in </a:t>
            </a:r>
            <a:r>
              <a:rPr lang="en-US" sz="1800" dirty="0">
                <a:solidFill>
                  <a:srgbClr val="0070C0"/>
                </a:solidFill>
              </a:rPr>
              <a:t>space</a:t>
            </a:r>
            <a:r>
              <a:rPr lang="en-US" sz="1800" dirty="0"/>
              <a:t> (table or graph)</a:t>
            </a:r>
          </a:p>
          <a:p>
            <a:pPr lvl="1"/>
            <a:r>
              <a:rPr lang="en-US" sz="1800" dirty="0"/>
              <a:t>Constraints of time &amp; space are dominant– can conceal or reveal the important message</a:t>
            </a:r>
          </a:p>
          <a:p>
            <a:r>
              <a:rPr lang="en-US" dirty="0"/>
              <a:t>Effect ordering for data display</a:t>
            </a:r>
          </a:p>
          <a:p>
            <a:pPr lvl="1"/>
            <a:r>
              <a:rPr lang="en-US" sz="1800" dirty="0"/>
              <a:t>Sort the data by the </a:t>
            </a:r>
            <a:r>
              <a:rPr lang="en-US" sz="1800" dirty="0">
                <a:solidFill>
                  <a:srgbClr val="FF0000"/>
                </a:solidFill>
              </a:rPr>
              <a:t>effects to be seen</a:t>
            </a:r>
          </a:p>
          <a:p>
            <a:pPr lvl="1"/>
            <a:r>
              <a:rPr lang="en-US" sz="1800" dirty="0"/>
              <a:t>Order the data to </a:t>
            </a:r>
            <a:r>
              <a:rPr lang="en-US" sz="1800" dirty="0">
                <a:solidFill>
                  <a:srgbClr val="FF0000"/>
                </a:solidFill>
              </a:rPr>
              <a:t>facilitate the task </a:t>
            </a:r>
            <a:r>
              <a:rPr lang="en-US" sz="1800" dirty="0"/>
              <a:t>at hand</a:t>
            </a:r>
          </a:p>
          <a:p>
            <a:pPr lvl="2"/>
            <a:r>
              <a:rPr lang="en-US" sz="1600" dirty="0"/>
              <a:t>lookup – find a value</a:t>
            </a:r>
          </a:p>
          <a:p>
            <a:pPr lvl="2"/>
            <a:r>
              <a:rPr lang="en-US" sz="1600" dirty="0"/>
              <a:t>comparison – which is greater?</a:t>
            </a:r>
          </a:p>
          <a:p>
            <a:pPr lvl="2"/>
            <a:r>
              <a:rPr lang="en-US" sz="1600" dirty="0"/>
              <a:t>detection – find patterns, trends, anomalies</a:t>
            </a:r>
          </a:p>
        </p:txBody>
      </p:sp>
      <p:sp>
        <p:nvSpPr>
          <p:cNvPr id="4" name="Slide Number Placeholder 3"/>
          <p:cNvSpPr>
            <a:spLocks noGrp="1"/>
          </p:cNvSpPr>
          <p:nvPr>
            <p:ph type="sldNum" sz="quarter" idx="12"/>
          </p:nvPr>
        </p:nvSpPr>
        <p:spPr/>
        <p:txBody>
          <a:bodyPr/>
          <a:lstStyle/>
          <a:p>
            <a:fld id="{621225AB-15B9-4C79-A121-04D1DC7E2307}" type="slidenum">
              <a:rPr lang="en-US" smtClean="0"/>
              <a:t>50</a:t>
            </a:fld>
            <a:endParaRPr lang="en-US"/>
          </a:p>
        </p:txBody>
      </p:sp>
      <p:sp>
        <p:nvSpPr>
          <p:cNvPr id="5" name="TextBox 4">
            <a:extLst>
              <a:ext uri="{FF2B5EF4-FFF2-40B4-BE49-F238E27FC236}">
                <a16:creationId xmlns:a16="http://schemas.microsoft.com/office/drawing/2014/main" id="{5088DE24-3F08-25A3-119F-CFCDF2B227FA}"/>
              </a:ext>
            </a:extLst>
          </p:cNvPr>
          <p:cNvSpPr txBox="1"/>
          <p:nvPr/>
        </p:nvSpPr>
        <p:spPr>
          <a:xfrm>
            <a:off x="762000" y="6019800"/>
            <a:ext cx="7620000" cy="523220"/>
          </a:xfrm>
          <a:prstGeom prst="rect">
            <a:avLst/>
          </a:prstGeom>
          <a:noFill/>
        </p:spPr>
        <p:txBody>
          <a:bodyPr wrap="square" rtlCol="0">
            <a:spAutoFit/>
          </a:bodyPr>
          <a:lstStyle/>
          <a:p>
            <a:r>
              <a:rPr lang="en-CA" sz="1400" dirty="0"/>
              <a:t>Friendly &amp; Kwan (2003). Effect Ordering for Data Displays. </a:t>
            </a:r>
            <a:r>
              <a:rPr lang="en-CA" sz="1400" i="1" dirty="0"/>
              <a:t>Computational Statistics and Data Analysis</a:t>
            </a:r>
            <a:r>
              <a:rPr lang="en-CA" sz="1400" dirty="0"/>
              <a:t>, </a:t>
            </a:r>
            <a:r>
              <a:rPr lang="en-CA" sz="1400" b="1" dirty="0"/>
              <a:t>43</a:t>
            </a:r>
            <a:r>
              <a:rPr lang="en-CA" sz="1400" dirty="0"/>
              <a:t>, 509–539. DOI: </a:t>
            </a:r>
            <a:r>
              <a:rPr lang="en-CA" sz="1400" dirty="0">
                <a:hlinkClick r:id="rId2"/>
              </a:rPr>
              <a:t>10.1016/S0167-9473(02)00290-6</a:t>
            </a:r>
            <a:endParaRPr lang="en-CA" sz="1400" dirty="0"/>
          </a:p>
        </p:txBody>
      </p:sp>
    </p:spTree>
    <p:extLst>
      <p:ext uri="{BB962C8B-B14F-4D97-AF65-F5344CB8AC3E}">
        <p14:creationId xmlns:p14="http://schemas.microsoft.com/office/powerpoint/2010/main" val="227325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Effect order failure: the </a:t>
            </a:r>
            <a:r>
              <a:rPr lang="en-US" sz="3600" i="1" dirty="0"/>
              <a:t>Challenger</a:t>
            </a:r>
            <a:r>
              <a:rPr lang="en-US" sz="3600" dirty="0"/>
              <a:t> disaster</a:t>
            </a:r>
          </a:p>
        </p:txBody>
      </p:sp>
      <p:sp>
        <p:nvSpPr>
          <p:cNvPr id="3" name="Content Placeholder 2"/>
          <p:cNvSpPr>
            <a:spLocks noGrp="1"/>
          </p:cNvSpPr>
          <p:nvPr>
            <p:ph idx="1"/>
          </p:nvPr>
        </p:nvSpPr>
        <p:spPr/>
        <p:txBody>
          <a:bodyPr>
            <a:normAutofit/>
          </a:bodyPr>
          <a:lstStyle/>
          <a:p>
            <a:r>
              <a:rPr lang="en-US" sz="2000" dirty="0"/>
              <a:t>Few events in history provide as compelling illustration of importance of appropriate ordering and display of information</a:t>
            </a:r>
          </a:p>
          <a:p>
            <a:pPr lvl="1"/>
            <a:r>
              <a:rPr lang="en-US" sz="1600" dirty="0"/>
              <a:t>On January 28, 1968, the space shuttle Challenger exploded on take-off.</a:t>
            </a:r>
          </a:p>
          <a:p>
            <a:pPr lvl="1"/>
            <a:r>
              <a:rPr lang="en-US" sz="1600" dirty="0"/>
              <a:t>The cause was later determined to be that rubber O-rings failed due to cold weather</a:t>
            </a:r>
          </a:p>
          <a:p>
            <a:r>
              <a:rPr lang="en-US" sz="2000" dirty="0"/>
              <a:t>Tables and charts presented to NASA by Thiokol engineers showed data from prior launches ordered by </a:t>
            </a:r>
            <a:r>
              <a:rPr lang="en-US" sz="2000" dirty="0">
                <a:solidFill>
                  <a:srgbClr val="0070C0"/>
                </a:solidFill>
              </a:rPr>
              <a:t>time</a:t>
            </a:r>
            <a:r>
              <a:rPr lang="en-US" sz="2000" dirty="0"/>
              <a:t> (launch number), rather than by </a:t>
            </a:r>
            <a:r>
              <a:rPr lang="en-US" sz="2000" dirty="0">
                <a:solidFill>
                  <a:srgbClr val="FF0000"/>
                </a:solidFill>
              </a:rPr>
              <a:t>temperature</a:t>
            </a:r>
            <a:r>
              <a:rPr lang="en-US" sz="2000" dirty="0"/>
              <a:t>—the crucial factor.</a:t>
            </a:r>
          </a:p>
          <a:p>
            <a:r>
              <a:rPr lang="en-US" sz="2000" dirty="0"/>
              <a:t>The engineers’ charts were also remarkable for </a:t>
            </a:r>
            <a:r>
              <a:rPr lang="en-US" sz="2000" dirty="0">
                <a:solidFill>
                  <a:srgbClr val="0070C0"/>
                </a:solidFill>
              </a:rPr>
              <a:t>information obfuscation</a:t>
            </a:r>
            <a:r>
              <a:rPr lang="en-US" sz="2000" dirty="0"/>
              <a:t>: “erosion depth” (O-ring damage), “blow-by” (soot on O-rings), …</a:t>
            </a:r>
          </a:p>
          <a:p>
            <a:pPr marL="0" indent="0">
              <a:buNone/>
            </a:pP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114800"/>
            <a:ext cx="7113896"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a:extLst>
              <a:ext uri="{FF2B5EF4-FFF2-40B4-BE49-F238E27FC236}">
                <a16:creationId xmlns:a16="http://schemas.microsoft.com/office/drawing/2014/main" id="{1C6596FA-D54B-5A94-3B26-B4D6EA8F5885}"/>
              </a:ext>
            </a:extLst>
          </p:cNvPr>
          <p:cNvCxnSpPr/>
          <p:nvPr/>
        </p:nvCxnSpPr>
        <p:spPr>
          <a:xfrm flipV="1">
            <a:off x="1156640" y="4953000"/>
            <a:ext cx="0" cy="1143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662B706-CC62-AE34-B934-F5472B5EA64F}"/>
              </a:ext>
            </a:extLst>
          </p:cNvPr>
          <p:cNvSpPr txBox="1"/>
          <p:nvPr/>
        </p:nvSpPr>
        <p:spPr>
          <a:xfrm rot="16200000">
            <a:off x="222766" y="5319052"/>
            <a:ext cx="1447800" cy="369332"/>
          </a:xfrm>
          <a:prstGeom prst="rect">
            <a:avLst/>
          </a:prstGeom>
          <a:noFill/>
        </p:spPr>
        <p:txBody>
          <a:bodyPr wrap="square" rtlCol="0">
            <a:spAutoFit/>
          </a:bodyPr>
          <a:lstStyle/>
          <a:p>
            <a:pPr algn="ctr"/>
            <a:r>
              <a:rPr lang="en-CA" dirty="0">
                <a:solidFill>
                  <a:srgbClr val="0070C0"/>
                </a:solidFill>
              </a:rPr>
              <a:t>t</a:t>
            </a:r>
            <a:r>
              <a:rPr lang="en-CA" b="1" dirty="0">
                <a:solidFill>
                  <a:srgbClr val="0070C0"/>
                </a:solidFill>
              </a:rPr>
              <a:t>i</a:t>
            </a:r>
            <a:r>
              <a:rPr lang="en-CA" dirty="0">
                <a:solidFill>
                  <a:srgbClr val="0070C0"/>
                </a:solidFill>
              </a:rPr>
              <a:t>me</a:t>
            </a:r>
          </a:p>
        </p:txBody>
      </p:sp>
    </p:spTree>
    <p:extLst>
      <p:ext uri="{BB962C8B-B14F-4D97-AF65-F5344CB8AC3E}">
        <p14:creationId xmlns:p14="http://schemas.microsoft.com/office/powerpoint/2010/main" val="382201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DB9C61-90E0-484F-8602-02F49EDC1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7ED563-E5DB-4937-BF78-7893C4D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260" y="228036"/>
            <a:ext cx="879348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653415" y="860028"/>
            <a:ext cx="4504644" cy="1324907"/>
          </a:xfrm>
        </p:spPr>
        <p:txBody>
          <a:bodyPr vert="horz" lIns="91440" tIns="45720" rIns="91440" bIns="45720" rtlCol="0" anchor="ctr">
            <a:normAutofit/>
          </a:bodyPr>
          <a:lstStyle/>
          <a:p>
            <a:pPr algn="l">
              <a:lnSpc>
                <a:spcPct val="90000"/>
              </a:lnSpc>
            </a:pPr>
            <a:r>
              <a:rPr lang="en-US" dirty="0"/>
              <a:t>Visual explanation: Physics</a:t>
            </a:r>
          </a:p>
        </p:txBody>
      </p:sp>
      <p:sp>
        <p:nvSpPr>
          <p:cNvPr id="4" name="Content Placeholder 3"/>
          <p:cNvSpPr>
            <a:spLocks noGrp="1"/>
          </p:cNvSpPr>
          <p:nvPr>
            <p:ph sz="half" idx="1"/>
          </p:nvPr>
        </p:nvSpPr>
        <p:spPr>
          <a:xfrm>
            <a:off x="653415" y="2248823"/>
            <a:ext cx="4504644" cy="3928139"/>
          </a:xfrm>
        </p:spPr>
        <p:txBody>
          <a:bodyPr vert="horz" lIns="91440" tIns="45720" rIns="91440" bIns="45720" rtlCol="0">
            <a:normAutofit/>
          </a:bodyPr>
          <a:lstStyle/>
          <a:p>
            <a:pPr indent="-228600">
              <a:lnSpc>
                <a:spcPct val="90000"/>
              </a:lnSpc>
            </a:pPr>
            <a:r>
              <a:rPr lang="en-US" sz="2100" dirty="0">
                <a:solidFill>
                  <a:schemeClr val="accent1"/>
                </a:solidFill>
              </a:rPr>
              <a:t>NASA appointed members of the Rogers Commission to investigate the cause of the disaster</a:t>
            </a:r>
          </a:p>
          <a:p>
            <a:pPr indent="-228600">
              <a:lnSpc>
                <a:spcPct val="90000"/>
              </a:lnSpc>
            </a:pPr>
            <a:r>
              <a:rPr lang="en-US" sz="2100" dirty="0">
                <a:solidFill>
                  <a:schemeClr val="accent1"/>
                </a:solidFill>
              </a:rPr>
              <a:t>the noted physicist Richard Feynman discovered the cause: at low temperature, O-rings became brittle and were subject to failure</a:t>
            </a:r>
          </a:p>
          <a:p>
            <a:pPr indent="-228600">
              <a:lnSpc>
                <a:spcPct val="90000"/>
              </a:lnSpc>
            </a:pPr>
            <a:r>
              <a:rPr lang="en-US" sz="2100" dirty="0">
                <a:solidFill>
                  <a:schemeClr val="accent1"/>
                </a:solidFill>
              </a:rPr>
              <a:t>in his testimony, he demonstrated the effect by plunging a rubber O-ring into a cup of ice water</a:t>
            </a:r>
          </a:p>
          <a:p>
            <a:pPr indent="-228600">
              <a:lnSpc>
                <a:spcPct val="90000"/>
              </a:lnSpc>
            </a:pPr>
            <a:endParaRPr lang="en-US" sz="2100" dirty="0">
              <a:solidFill>
                <a:schemeClr val="accent1"/>
              </a:solidFill>
            </a:endParaRPr>
          </a:p>
        </p:txBody>
      </p:sp>
      <p:sp>
        <p:nvSpPr>
          <p:cNvPr id="15" name="Rectangle 14">
            <a:extLst>
              <a:ext uri="{FF2B5EF4-FFF2-40B4-BE49-F238E27FC236}">
                <a16:creationId xmlns:a16="http://schemas.microsoft.com/office/drawing/2014/main" id="{2306B647-FE95-4550-8350-3D2180C62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0349" y="699706"/>
            <a:ext cx="3086100" cy="5477256"/>
          </a:xfrm>
          <a:prstGeom prst="rect">
            <a:avLst/>
          </a:prstGeom>
          <a:solidFill>
            <a:srgbClr val="FFFFFF"/>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5191" r="27193" b="2"/>
          <a:stretch/>
        </p:blipFill>
        <p:spPr>
          <a:xfrm>
            <a:off x="5642869" y="862763"/>
            <a:ext cx="2841061" cy="5151142"/>
          </a:xfrm>
          <a:prstGeom prst="rect">
            <a:avLst/>
          </a:prstGeom>
        </p:spPr>
      </p:pic>
      <p:sp>
        <p:nvSpPr>
          <p:cNvPr id="3" name="Slide Number Placeholder 2"/>
          <p:cNvSpPr>
            <a:spLocks noGrp="1"/>
          </p:cNvSpPr>
          <p:nvPr>
            <p:ph type="sldNum" sz="quarter" idx="12"/>
          </p:nvPr>
        </p:nvSpPr>
        <p:spPr>
          <a:xfrm>
            <a:off x="6457950" y="6240850"/>
            <a:ext cx="2057400" cy="365125"/>
          </a:xfrm>
        </p:spPr>
        <p:txBody>
          <a:bodyPr vert="horz" lIns="91440" tIns="45720" rIns="91440" bIns="45720" rtlCol="0" anchor="ctr">
            <a:normAutofit/>
          </a:bodyPr>
          <a:lstStyle/>
          <a:p>
            <a:pPr>
              <a:spcAft>
                <a:spcPts val="600"/>
              </a:spcAft>
              <a:defRPr/>
            </a:pPr>
            <a:fld id="{621225AB-15B9-4C79-A121-04D1DC7E2307}" type="slidenum">
              <a:rPr lang="en-US">
                <a:solidFill>
                  <a:schemeClr val="accent1"/>
                </a:solidFill>
                <a:latin typeface="Calibri" panose="020F0502020204030204"/>
              </a:rPr>
              <a:pPr>
                <a:spcAft>
                  <a:spcPts val="600"/>
                </a:spcAft>
                <a:defRPr/>
              </a:pPr>
              <a:t>52</a:t>
            </a:fld>
            <a:endParaRPr lang="en-US">
              <a:solidFill>
                <a:schemeClr val="accent1"/>
              </a:solidFill>
              <a:latin typeface="Calibri" panose="020F0502020204030204"/>
            </a:endParaRPr>
          </a:p>
        </p:txBody>
      </p:sp>
    </p:spTree>
    <p:extLst>
      <p:ext uri="{BB962C8B-B14F-4D97-AF65-F5344CB8AC3E}">
        <p14:creationId xmlns:p14="http://schemas.microsoft.com/office/powerpoint/2010/main" val="3832027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explanation: Graphics</a:t>
            </a:r>
          </a:p>
        </p:txBody>
      </p:sp>
      <p:sp>
        <p:nvSpPr>
          <p:cNvPr id="7" name="Content Placeholder 6"/>
          <p:cNvSpPr>
            <a:spLocks noGrp="1"/>
          </p:cNvSpPr>
          <p:nvPr>
            <p:ph sz="half" idx="1"/>
          </p:nvPr>
        </p:nvSpPr>
        <p:spPr/>
        <p:txBody>
          <a:bodyPr>
            <a:normAutofit/>
          </a:bodyPr>
          <a:lstStyle/>
          <a:p>
            <a:r>
              <a:rPr lang="en-US" sz="2000" dirty="0"/>
              <a:t>Subsequent statistical analysis showed the relationship between launch temperature and O-ring failures</a:t>
            </a:r>
          </a:p>
          <a:p>
            <a:r>
              <a:rPr lang="en-US" sz="2000" dirty="0"/>
              <a:t>As Tufte (1997) notes: the fatal flaw was in the </a:t>
            </a:r>
            <a:r>
              <a:rPr lang="en-US" sz="2000" dirty="0">
                <a:solidFill>
                  <a:srgbClr val="0070C0"/>
                </a:solidFill>
              </a:rPr>
              <a:t>ordering</a:t>
            </a:r>
            <a:r>
              <a:rPr lang="en-US" sz="2000" dirty="0"/>
              <a:t> of the data.</a:t>
            </a:r>
          </a:p>
        </p:txBody>
      </p:sp>
      <p:sp>
        <p:nvSpPr>
          <p:cNvPr id="8" name="Content Placeholder 7"/>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621225AB-15B9-4C79-A121-04D1DC7E2307}" type="slidenum">
              <a:rPr lang="en-US" smtClean="0"/>
              <a:t>53</a:t>
            </a:fld>
            <a:endParaRPr lang="en-US"/>
          </a:p>
        </p:txBody>
      </p:sp>
      <p:grpSp>
        <p:nvGrpSpPr>
          <p:cNvPr id="6" name="Group 5"/>
          <p:cNvGrpSpPr/>
          <p:nvPr/>
        </p:nvGrpSpPr>
        <p:grpSpPr>
          <a:xfrm>
            <a:off x="4762500" y="1740931"/>
            <a:ext cx="3899900" cy="3557237"/>
            <a:chOff x="3962400" y="1233883"/>
            <a:chExt cx="4700000" cy="4064286"/>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233883"/>
              <a:ext cx="4700000" cy="406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16200000">
              <a:off x="3771900" y="3314700"/>
              <a:ext cx="1981200" cy="381000"/>
            </a:xfrm>
            <a:prstGeom prst="rect">
              <a:avLst/>
            </a:prstGeom>
            <a:noFill/>
          </p:spPr>
          <p:txBody>
            <a:bodyPr wrap="square" rtlCol="0">
              <a:spAutoFit/>
            </a:bodyPr>
            <a:lstStyle/>
            <a:p>
              <a:r>
                <a:rPr lang="en-US" dirty="0"/>
                <a:t>Challenger launch</a:t>
              </a:r>
            </a:p>
          </p:txBody>
        </p:sp>
      </p:grpSp>
      <p:sp>
        <p:nvSpPr>
          <p:cNvPr id="5" name="TextBox 4"/>
          <p:cNvSpPr txBox="1"/>
          <p:nvPr/>
        </p:nvSpPr>
        <p:spPr>
          <a:xfrm>
            <a:off x="762000" y="3657600"/>
            <a:ext cx="3581400" cy="2308324"/>
          </a:xfrm>
          <a:prstGeom prst="rect">
            <a:avLst/>
          </a:prstGeom>
          <a:noFill/>
        </p:spPr>
        <p:txBody>
          <a:bodyPr wrap="square" rtlCol="0">
            <a:spAutoFit/>
          </a:bodyPr>
          <a:lstStyle/>
          <a:p>
            <a:r>
              <a:rPr lang="en-US" dirty="0"/>
              <a:t>The graph shown here is the result of a statistical model fit to the data</a:t>
            </a:r>
          </a:p>
          <a:p>
            <a:pPr marL="285750" indent="-285750">
              <a:buFont typeface="Arial" panose="020B0604020202020204" pitchFamily="34" charset="0"/>
              <a:buChar char="•"/>
            </a:pPr>
            <a:r>
              <a:rPr lang="en-US" dirty="0"/>
              <a:t>The </a:t>
            </a:r>
            <a:r>
              <a:rPr lang="en-US" b="1" dirty="0"/>
              <a:t>thick</a:t>
            </a:r>
            <a:r>
              <a:rPr lang="en-US" dirty="0"/>
              <a:t> line shows the predicted value of failure vs. temperature</a:t>
            </a:r>
          </a:p>
          <a:p>
            <a:pPr marL="285750" indent="-285750">
              <a:buFont typeface="Arial" panose="020B0604020202020204" pitchFamily="34" charset="0"/>
              <a:buChar char="•"/>
            </a:pPr>
            <a:r>
              <a:rPr lang="en-US" dirty="0"/>
              <a:t>The </a:t>
            </a:r>
            <a:r>
              <a:rPr lang="en-US" dirty="0">
                <a:solidFill>
                  <a:srgbClr val="FF0000"/>
                </a:solidFill>
              </a:rPr>
              <a:t>red</a:t>
            </a:r>
            <a:r>
              <a:rPr lang="en-US" dirty="0"/>
              <a:t> dotted lines show uncertainty of the predicted values</a:t>
            </a:r>
          </a:p>
        </p:txBody>
      </p:sp>
    </p:spTree>
    <p:extLst>
      <p:ext uri="{BB962C8B-B14F-4D97-AF65-F5344CB8AC3E}">
        <p14:creationId xmlns:p14="http://schemas.microsoft.com/office/powerpoint/2010/main" val="2563623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Presentation graphic</a:t>
            </a:r>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20" y="2057400"/>
            <a:ext cx="7010760" cy="4026107"/>
          </a:xfrm>
          <a:prstGeom prst="rect">
            <a:avLst/>
          </a:prstGeom>
        </p:spPr>
      </p:pic>
      <p:sp>
        <p:nvSpPr>
          <p:cNvPr id="3" name="TextBox 2"/>
          <p:cNvSpPr txBox="1"/>
          <p:nvPr/>
        </p:nvSpPr>
        <p:spPr>
          <a:xfrm>
            <a:off x="457200" y="1219200"/>
            <a:ext cx="8229600" cy="646331"/>
          </a:xfrm>
          <a:prstGeom prst="rect">
            <a:avLst/>
          </a:prstGeom>
          <a:noFill/>
        </p:spPr>
        <p:txBody>
          <a:bodyPr wrap="square" rtlCol="0">
            <a:spAutoFit/>
          </a:bodyPr>
          <a:lstStyle/>
          <a:p>
            <a:r>
              <a:rPr lang="en-US" dirty="0"/>
              <a:t>A presentation version of the previous graph alters the scales and describes  the story in text annotations</a:t>
            </a:r>
          </a:p>
        </p:txBody>
      </p:sp>
    </p:spTree>
    <p:extLst>
      <p:ext uri="{BB962C8B-B14F-4D97-AF65-F5344CB8AC3E}">
        <p14:creationId xmlns:p14="http://schemas.microsoft.com/office/powerpoint/2010/main" val="1321666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 displays: Main effect ordering</a:t>
            </a:r>
          </a:p>
        </p:txBody>
      </p:sp>
      <p:sp>
        <p:nvSpPr>
          <p:cNvPr id="3" name="Content Placeholder 2"/>
          <p:cNvSpPr>
            <a:spLocks noGrp="1"/>
          </p:cNvSpPr>
          <p:nvPr>
            <p:ph idx="1"/>
          </p:nvPr>
        </p:nvSpPr>
        <p:spPr/>
        <p:txBody>
          <a:bodyPr/>
          <a:lstStyle/>
          <a:p>
            <a:r>
              <a:rPr lang="en-US" sz="2000" dirty="0"/>
              <a:t>To see trends, patterns, anomalies: </a:t>
            </a:r>
            <a:r>
              <a:rPr lang="en-US" sz="2000" b="1" dirty="0">
                <a:solidFill>
                  <a:srgbClr val="0070C0"/>
                </a:solidFill>
              </a:rPr>
              <a:t>Sort unordered factors by means or medians</a:t>
            </a:r>
          </a:p>
        </p:txBody>
      </p:sp>
      <p:sp>
        <p:nvSpPr>
          <p:cNvPr id="4" name="Slide Number Placeholder 3"/>
          <p:cNvSpPr>
            <a:spLocks noGrp="1"/>
          </p:cNvSpPr>
          <p:nvPr>
            <p:ph type="sldNum" sz="quarter" idx="12"/>
          </p:nvPr>
        </p:nvSpPr>
        <p:spPr/>
        <p:txBody>
          <a:bodyPr/>
          <a:lstStyle/>
          <a:p>
            <a:fld id="{621225AB-15B9-4C79-A121-04D1DC7E2307}" type="slidenum">
              <a:rPr lang="en-US" smtClean="0"/>
              <a:t>55</a:t>
            </a:fld>
            <a:endParaRPr lang="en-US"/>
          </a:p>
        </p:txBody>
      </p:sp>
      <p:sp>
        <p:nvSpPr>
          <p:cNvPr id="7" name="TextBox 6"/>
          <p:cNvSpPr txBox="1"/>
          <p:nvPr/>
        </p:nvSpPr>
        <p:spPr>
          <a:xfrm>
            <a:off x="5867400" y="1796647"/>
            <a:ext cx="2971800" cy="3970318"/>
          </a:xfrm>
          <a:prstGeom prst="rect">
            <a:avLst/>
          </a:prstGeom>
          <a:noFill/>
        </p:spPr>
        <p:txBody>
          <a:bodyPr wrap="square" rtlCol="0">
            <a:spAutoFit/>
          </a:bodyPr>
          <a:lstStyle/>
          <a:p>
            <a:r>
              <a:rPr lang="en-US" dirty="0"/>
              <a:t>Data on barley yields</a:t>
            </a:r>
          </a:p>
          <a:p>
            <a:r>
              <a:rPr lang="en-US" dirty="0"/>
              <a:t>10 varieties x 6 sites x 2 years</a:t>
            </a:r>
          </a:p>
          <a:p>
            <a:endParaRPr lang="en-US" dirty="0"/>
          </a:p>
          <a:p>
            <a:r>
              <a:rPr lang="en-US" dirty="0"/>
              <a:t>3-way dot plot, </a:t>
            </a:r>
            <a:r>
              <a:rPr lang="en-US" dirty="0">
                <a:solidFill>
                  <a:srgbClr val="00B0F0"/>
                </a:solidFill>
              </a:rPr>
              <a:t>sorted by main effect means</a:t>
            </a:r>
          </a:p>
          <a:p>
            <a:endParaRPr lang="en-US" dirty="0"/>
          </a:p>
          <a:p>
            <a:pPr marL="285750" indent="-285750">
              <a:buFont typeface="Arial" panose="020B0604020202020204" pitchFamily="34" charset="0"/>
              <a:buChar char="•"/>
            </a:pPr>
            <a:r>
              <a:rPr lang="en-US" dirty="0"/>
              <a:t>Which site has the highest yield?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Which variety is highest on average?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Which site stands out in pattern over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2" y="1828800"/>
            <a:ext cx="5108095" cy="4525239"/>
          </a:xfrm>
          <a:prstGeom prst="rect">
            <a:avLst/>
          </a:prstGeom>
        </p:spPr>
      </p:pic>
      <p:sp>
        <p:nvSpPr>
          <p:cNvPr id="9" name="TextBox 8"/>
          <p:cNvSpPr txBox="1"/>
          <p:nvPr/>
        </p:nvSpPr>
        <p:spPr>
          <a:xfrm>
            <a:off x="381000" y="2209800"/>
            <a:ext cx="838198" cy="338554"/>
          </a:xfrm>
          <a:prstGeom prst="rect">
            <a:avLst/>
          </a:prstGeom>
          <a:noFill/>
        </p:spPr>
        <p:txBody>
          <a:bodyPr wrap="square" rtlCol="0">
            <a:spAutoFit/>
          </a:bodyPr>
          <a:lstStyle/>
          <a:p>
            <a:r>
              <a:rPr lang="en-US" sz="1600" dirty="0"/>
              <a:t>Variety</a:t>
            </a:r>
          </a:p>
        </p:txBody>
      </p:sp>
      <p:sp>
        <p:nvSpPr>
          <p:cNvPr id="5" name="Rectangle 4">
            <a:extLst>
              <a:ext uri="{FF2B5EF4-FFF2-40B4-BE49-F238E27FC236}">
                <a16:creationId xmlns:a16="http://schemas.microsoft.com/office/drawing/2014/main" id="{F06F1F21-9FCA-E3AF-93CD-395D0739820A}"/>
              </a:ext>
            </a:extLst>
          </p:cNvPr>
          <p:cNvSpPr/>
          <p:nvPr/>
        </p:nvSpPr>
        <p:spPr>
          <a:xfrm>
            <a:off x="3581400" y="3505200"/>
            <a:ext cx="1981200" cy="1219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1092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Tabular displays: Main effect ordering</a:t>
            </a:r>
          </a:p>
        </p:txBody>
      </p:sp>
      <p:sp>
        <p:nvSpPr>
          <p:cNvPr id="3" name="Content Placeholder 2"/>
          <p:cNvSpPr>
            <a:spLocks noGrp="1"/>
          </p:cNvSpPr>
          <p:nvPr>
            <p:ph idx="1"/>
          </p:nvPr>
        </p:nvSpPr>
        <p:spPr/>
        <p:txBody>
          <a:bodyPr/>
          <a:lstStyle/>
          <a:p>
            <a:r>
              <a:rPr lang="en-US" sz="2000" dirty="0"/>
              <a:t>Tables are often presented with rows/cols ordered </a:t>
            </a:r>
            <a:r>
              <a:rPr lang="en-US" sz="2000" dirty="0">
                <a:solidFill>
                  <a:srgbClr val="FF0000"/>
                </a:solidFill>
              </a:rPr>
              <a:t>alphabetically</a:t>
            </a:r>
          </a:p>
          <a:p>
            <a:pPr lvl="1"/>
            <a:r>
              <a:rPr lang="en-US" sz="1800" dirty="0"/>
              <a:t>good for lookup</a:t>
            </a:r>
          </a:p>
          <a:p>
            <a:pPr lvl="1"/>
            <a:r>
              <a:rPr lang="en-US" sz="1800" dirty="0"/>
              <a:t>bad for seeing patterns, trends, anomalies</a:t>
            </a:r>
          </a:p>
        </p:txBody>
      </p:sp>
      <p:sp>
        <p:nvSpPr>
          <p:cNvPr id="4" name="Slide Number Placeholder 3"/>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06" y="2362200"/>
            <a:ext cx="7409524" cy="4028572"/>
          </a:xfrm>
          <a:prstGeom prst="rect">
            <a:avLst/>
          </a:prstGeom>
        </p:spPr>
      </p:pic>
    </p:spTree>
    <p:extLst>
      <p:ext uri="{BB962C8B-B14F-4D97-AF65-F5344CB8AC3E}">
        <p14:creationId xmlns:p14="http://schemas.microsoft.com/office/powerpoint/2010/main" val="3324065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Tabular displays: Main effect ordering</a:t>
            </a:r>
          </a:p>
        </p:txBody>
      </p:sp>
      <p:sp>
        <p:nvSpPr>
          <p:cNvPr id="3" name="Content Placeholder 2"/>
          <p:cNvSpPr>
            <a:spLocks noGrp="1"/>
          </p:cNvSpPr>
          <p:nvPr>
            <p:ph idx="1"/>
          </p:nvPr>
        </p:nvSpPr>
        <p:spPr/>
        <p:txBody>
          <a:bodyPr/>
          <a:lstStyle/>
          <a:p>
            <a:r>
              <a:rPr lang="en-US" sz="2000" dirty="0"/>
              <a:t>Better: sort rows/cols by means/medians</a:t>
            </a:r>
          </a:p>
          <a:p>
            <a:r>
              <a:rPr lang="en-US" sz="2000" dirty="0"/>
              <a:t>Shade cells according to residual from additive model</a:t>
            </a:r>
          </a:p>
        </p:txBody>
      </p:sp>
      <p:sp>
        <p:nvSpPr>
          <p:cNvPr id="4" name="Slide Number Placeholder 3"/>
          <p:cNvSpPr>
            <a:spLocks noGrp="1"/>
          </p:cNvSpPr>
          <p:nvPr>
            <p:ph type="sldNum" sz="quarter" idx="12"/>
          </p:nvPr>
        </p:nvSpPr>
        <p:spPr/>
        <p:txBody>
          <a:bodyPr/>
          <a:lstStyle/>
          <a:p>
            <a:fld id="{621225AB-15B9-4C79-A121-04D1DC7E2307}" type="slidenum">
              <a:rPr lang="en-US" smtClean="0"/>
              <a:t>57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209800"/>
            <a:ext cx="7457143" cy="4209524"/>
          </a:xfrm>
          <a:prstGeom prst="rect">
            <a:avLst/>
          </a:prstGeom>
        </p:spPr>
      </p:pic>
      <p:cxnSp>
        <p:nvCxnSpPr>
          <p:cNvPr id="7" name="Straight Arrow Connector 6">
            <a:extLst>
              <a:ext uri="{FF2B5EF4-FFF2-40B4-BE49-F238E27FC236}">
                <a16:creationId xmlns:a16="http://schemas.microsoft.com/office/drawing/2014/main" id="{460AB1E9-6BC4-7720-9932-500CEF1DA734}"/>
              </a:ext>
            </a:extLst>
          </p:cNvPr>
          <p:cNvCxnSpPr/>
          <p:nvPr/>
        </p:nvCxnSpPr>
        <p:spPr>
          <a:xfrm>
            <a:off x="8305800" y="3733800"/>
            <a:ext cx="0" cy="228600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565F3C0-34DE-C3F3-C182-3A6A71A09D79}"/>
              </a:ext>
            </a:extLst>
          </p:cNvPr>
          <p:cNvCxnSpPr/>
          <p:nvPr/>
        </p:nvCxnSpPr>
        <p:spPr>
          <a:xfrm>
            <a:off x="2743200" y="6553200"/>
            <a:ext cx="44958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74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Tabular displays: Main effect ordering</a:t>
            </a:r>
          </a:p>
        </p:txBody>
      </p:sp>
      <p:sp>
        <p:nvSpPr>
          <p:cNvPr id="3" name="Content Placeholder 2"/>
          <p:cNvSpPr>
            <a:spLocks noGrp="1"/>
          </p:cNvSpPr>
          <p:nvPr>
            <p:ph idx="1"/>
          </p:nvPr>
        </p:nvSpPr>
        <p:spPr/>
        <p:txBody>
          <a:bodyPr/>
          <a:lstStyle/>
          <a:p>
            <a:pPr marL="0" indent="0">
              <a:buNone/>
            </a:pPr>
            <a:r>
              <a:rPr lang="en-US" sz="2000" dirty="0"/>
              <a:t>Yield difference, </a:t>
            </a:r>
            <a:r>
              <a:rPr lang="el-GR" sz="2000" dirty="0"/>
              <a:t>Δ</a:t>
            </a:r>
            <a:r>
              <a:rPr lang="en-US" sz="2000" dirty="0" err="1"/>
              <a:t>y</a:t>
            </a:r>
            <a:r>
              <a:rPr lang="en-US" sz="2000" baseline="-25000" dirty="0" err="1"/>
              <a:t>ij</a:t>
            </a:r>
            <a:r>
              <a:rPr lang="en-US" sz="2000" dirty="0"/>
              <a:t> = 1931 – 1932 by Variety &amp; Site</a:t>
            </a:r>
          </a:p>
          <a:p>
            <a:pPr marL="400050" lvl="1" indent="0">
              <a:buNone/>
            </a:pPr>
            <a:r>
              <a:rPr lang="en-US" sz="1600" b="1" dirty="0"/>
              <a:t>Ordered:</a:t>
            </a:r>
            <a:r>
              <a:rPr lang="en-US" sz="1600" dirty="0"/>
              <a:t> by row and column means; </a:t>
            </a:r>
            <a:r>
              <a:rPr lang="en-US" sz="1600" b="1" dirty="0"/>
              <a:t>shaded:</a:t>
            </a:r>
            <a:r>
              <a:rPr lang="en-US" sz="1600" dirty="0"/>
              <a:t> by value (|</a:t>
            </a:r>
            <a:r>
              <a:rPr lang="el-GR" sz="1600" dirty="0"/>
              <a:t> Δ</a:t>
            </a:r>
            <a:r>
              <a:rPr lang="en-US" sz="1600" dirty="0" err="1"/>
              <a:t>y</a:t>
            </a:r>
            <a:r>
              <a:rPr lang="en-US" sz="1600" baseline="-25000" dirty="0" err="1"/>
              <a:t>ij</a:t>
            </a:r>
            <a:r>
              <a:rPr lang="en-US" sz="1600" dirty="0"/>
              <a:t> | &gt; {2,3} × </a:t>
            </a:r>
            <a:r>
              <a:rPr lang="el-GR" sz="1600" dirty="0"/>
              <a:t>σ</a:t>
            </a:r>
            <a:r>
              <a:rPr lang="en-US" sz="1600" dirty="0"/>
              <a:t> (</a:t>
            </a:r>
            <a:r>
              <a:rPr lang="el-GR" sz="1600" dirty="0"/>
              <a:t>Δ</a:t>
            </a:r>
            <a:r>
              <a:rPr lang="en-US" sz="1600" dirty="0" err="1"/>
              <a:t>y</a:t>
            </a:r>
            <a:r>
              <a:rPr lang="en-US" sz="1600" baseline="-25000" dirty="0" err="1"/>
              <a:t>ij</a:t>
            </a:r>
            <a:r>
              <a:rPr lang="en-US" sz="1600" dirty="0"/>
              <a:t> ) )</a:t>
            </a:r>
          </a:p>
          <a:p>
            <a:pPr marL="400050" lvl="1" indent="0">
              <a:buNone/>
            </a:pPr>
            <a:r>
              <a:rPr lang="en-US" sz="1600" dirty="0"/>
              <a:t>What features stand out?</a:t>
            </a:r>
          </a:p>
        </p:txBody>
      </p:sp>
      <p:sp>
        <p:nvSpPr>
          <p:cNvPr id="4" name="Slide Number Placeholder 3"/>
          <p:cNvSpPr>
            <a:spLocks noGrp="1"/>
          </p:cNvSpPr>
          <p:nvPr>
            <p:ph type="sldNum" sz="quarter" idx="12"/>
          </p:nvPr>
        </p:nvSpPr>
        <p:spPr/>
        <p:txBody>
          <a:bodyPr/>
          <a:lstStyle/>
          <a:p>
            <a:fld id="{621225AB-15B9-4C79-A121-04D1DC7E2307}" type="slidenum">
              <a:rPr lang="en-US" smtClean="0"/>
              <a:t>58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90800"/>
            <a:ext cx="7093334" cy="3999048"/>
          </a:xfrm>
          <a:prstGeom prst="rect">
            <a:avLst/>
          </a:prstGeom>
        </p:spPr>
      </p:pic>
    </p:spTree>
    <p:extLst>
      <p:ext uri="{BB962C8B-B14F-4D97-AF65-F5344CB8AC3E}">
        <p14:creationId xmlns:p14="http://schemas.microsoft.com/office/powerpoint/2010/main" val="230218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display: Two-way tables</a:t>
            </a:r>
          </a:p>
        </p:txBody>
      </p:sp>
      <p:sp>
        <p:nvSpPr>
          <p:cNvPr id="3" name="Slide Number Placeholder 2"/>
          <p:cNvSpPr>
            <a:spLocks noGrp="1"/>
          </p:cNvSpPr>
          <p:nvPr>
            <p:ph type="sldNum" sz="quarter" idx="12"/>
          </p:nvPr>
        </p:nvSpPr>
        <p:spPr/>
        <p:txBody>
          <a:bodyPr/>
          <a:lstStyle/>
          <a:p>
            <a:fld id="{621225AB-15B9-4C79-A121-04D1DC7E2307}" type="slidenum">
              <a:rPr lang="en-US" smtClean="0"/>
              <a:t>59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19200"/>
            <a:ext cx="5295238" cy="5363810"/>
          </a:xfrm>
          <a:prstGeom prst="rect">
            <a:avLst/>
          </a:prstGeom>
        </p:spPr>
      </p:pic>
      <p:sp>
        <p:nvSpPr>
          <p:cNvPr id="5" name="TextBox 4"/>
          <p:cNvSpPr txBox="1"/>
          <p:nvPr/>
        </p:nvSpPr>
        <p:spPr>
          <a:xfrm>
            <a:off x="5867400" y="1219200"/>
            <a:ext cx="2819400" cy="4216539"/>
          </a:xfrm>
          <a:prstGeom prst="rect">
            <a:avLst/>
          </a:prstGeom>
          <a:noFill/>
        </p:spPr>
        <p:txBody>
          <a:bodyPr wrap="square" rtlCol="0">
            <a:spAutoFit/>
          </a:bodyPr>
          <a:lstStyle/>
          <a:p>
            <a:r>
              <a:rPr lang="en-US" sz="2000" dirty="0" err="1"/>
              <a:t>Tukey</a:t>
            </a:r>
            <a:r>
              <a:rPr lang="en-US" sz="2000" dirty="0"/>
              <a:t> two-way plot of average barley yield</a:t>
            </a:r>
          </a:p>
          <a:p>
            <a:endParaRPr lang="en-US" dirty="0"/>
          </a:p>
          <a:p>
            <a:r>
              <a:rPr lang="en-US" dirty="0"/>
              <a:t>If there is no interaction,</a:t>
            </a:r>
          </a:p>
          <a:p>
            <a:r>
              <a:rPr lang="en-US" dirty="0"/>
              <a:t>     </a:t>
            </a:r>
            <a:r>
              <a:rPr lang="en-US" dirty="0" err="1"/>
              <a:t>y</a:t>
            </a:r>
            <a:r>
              <a:rPr lang="en-US" baseline="-25000" dirty="0" err="1"/>
              <a:t>ij</a:t>
            </a:r>
            <a:r>
              <a:rPr lang="en-US" dirty="0"/>
              <a:t> = </a:t>
            </a:r>
            <a:r>
              <a:rPr lang="el-GR" dirty="0"/>
              <a:t>μ</a:t>
            </a:r>
            <a:r>
              <a:rPr lang="en-US" dirty="0"/>
              <a:t> + </a:t>
            </a:r>
            <a:r>
              <a:rPr lang="el-GR" dirty="0"/>
              <a:t>α</a:t>
            </a:r>
            <a:r>
              <a:rPr lang="en-US" baseline="-25000" dirty="0"/>
              <a:t>site</a:t>
            </a:r>
            <a:r>
              <a:rPr lang="en-US" dirty="0"/>
              <a:t> + </a:t>
            </a:r>
            <a:r>
              <a:rPr lang="el-GR" dirty="0"/>
              <a:t>β</a:t>
            </a:r>
            <a:r>
              <a:rPr lang="en-US" baseline="-25000" dirty="0"/>
              <a:t>variety</a:t>
            </a:r>
          </a:p>
          <a:p>
            <a:endParaRPr lang="en-US" baseline="-25000" dirty="0"/>
          </a:p>
          <a:p>
            <a:r>
              <a:rPr lang="en-US" dirty="0"/>
              <a:t>Site &amp; variety effects sorted automatically</a:t>
            </a:r>
          </a:p>
          <a:p>
            <a:r>
              <a:rPr lang="en-US" dirty="0"/>
              <a:t>Effects are spaced by fitted values</a:t>
            </a:r>
          </a:p>
          <a:p>
            <a:endParaRPr lang="en-US" dirty="0"/>
          </a:p>
          <a:p>
            <a:r>
              <a:rPr lang="en-US" dirty="0"/>
              <a:t>More variation among sites than varieties</a:t>
            </a:r>
          </a:p>
          <a:p>
            <a:r>
              <a:rPr lang="en-US" dirty="0"/>
              <a:t>Waseca best, by a wide margin</a:t>
            </a:r>
          </a:p>
        </p:txBody>
      </p:sp>
    </p:spTree>
    <p:extLst>
      <p:ext uri="{BB962C8B-B14F-4D97-AF65-F5344CB8AC3E}">
        <p14:creationId xmlns:p14="http://schemas.microsoft.com/office/powerpoint/2010/main" val="117791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Course Topics</a:t>
            </a:r>
          </a:p>
        </p:txBody>
      </p:sp>
      <p:sp>
        <p:nvSpPr>
          <p:cNvPr id="3" name="Content Placeholder 2"/>
          <p:cNvSpPr>
            <a:spLocks noGrp="1"/>
          </p:cNvSpPr>
          <p:nvPr>
            <p:ph idx="1"/>
          </p:nvPr>
        </p:nvSpPr>
        <p:spPr/>
        <p:txBody>
          <a:bodyPr>
            <a:normAutofit fontScale="77500" lnSpcReduction="20000"/>
          </a:bodyPr>
          <a:lstStyle/>
          <a:p>
            <a:r>
              <a:rPr lang="en-US" dirty="0"/>
              <a:t>Varieties of information visualization</a:t>
            </a:r>
          </a:p>
          <a:p>
            <a:pPr lvl="1"/>
            <a:r>
              <a:rPr lang="en-US" dirty="0"/>
              <a:t>	Goals of visualization</a:t>
            </a:r>
          </a:p>
          <a:p>
            <a:pPr lvl="1"/>
            <a:r>
              <a:rPr lang="en-US" dirty="0"/>
              <a:t>	Survey of graphic forms</a:t>
            </a:r>
          </a:p>
          <a:p>
            <a:r>
              <a:rPr lang="en-US" dirty="0"/>
              <a:t>History of information visualization</a:t>
            </a:r>
          </a:p>
          <a:p>
            <a:pPr lvl="1"/>
            <a:r>
              <a:rPr lang="en-US" dirty="0"/>
              <a:t>“Those who don’t know history are doomed to plagiarize it”</a:t>
            </a:r>
          </a:p>
          <a:p>
            <a:r>
              <a:rPr lang="en-US" dirty="0"/>
              <a:t>Psychological models, theories and results</a:t>
            </a:r>
          </a:p>
          <a:p>
            <a:pPr lvl="1"/>
            <a:r>
              <a:rPr lang="en-US" dirty="0"/>
              <a:t>What can people see, </a:t>
            </a:r>
            <a:r>
              <a:rPr lang="en-US" dirty="0">
                <a:solidFill>
                  <a:srgbClr val="00B0F0"/>
                </a:solidFill>
              </a:rPr>
              <a:t>understand</a:t>
            </a:r>
            <a:r>
              <a:rPr lang="en-US" dirty="0"/>
              <a:t> and </a:t>
            </a:r>
            <a:r>
              <a:rPr lang="en-US" dirty="0">
                <a:solidFill>
                  <a:srgbClr val="00B0F0"/>
                </a:solidFill>
              </a:rPr>
              <a:t>remember</a:t>
            </a:r>
            <a:r>
              <a:rPr lang="en-US" dirty="0"/>
              <a:t> from data displays?</a:t>
            </a:r>
          </a:p>
          <a:p>
            <a:pPr lvl="1"/>
            <a:r>
              <a:rPr lang="en-US" dirty="0"/>
              <a:t>Perceptual aspects, cognitive aspects</a:t>
            </a:r>
          </a:p>
          <a:p>
            <a:r>
              <a:rPr lang="en-US" dirty="0"/>
              <a:t>Human factors research </a:t>
            </a:r>
          </a:p>
          <a:p>
            <a:pPr lvl="1"/>
            <a:r>
              <a:rPr lang="en-US" dirty="0"/>
              <a:t>How to tell what works for different tasks?</a:t>
            </a:r>
          </a:p>
          <a:p>
            <a:pPr lvl="1"/>
            <a:r>
              <a:rPr lang="en-US" dirty="0"/>
              <a:t>Graphical communication</a:t>
            </a:r>
          </a:p>
          <a:p>
            <a:r>
              <a:rPr lang="en-US" dirty="0"/>
              <a:t>Software tools for information visualization (mainly R)</a:t>
            </a:r>
          </a:p>
          <a:p>
            <a:pPr lvl="1"/>
            <a:r>
              <a:rPr lang="en-US" dirty="0"/>
              <a:t>ggplot2; </a:t>
            </a:r>
            <a:r>
              <a:rPr lang="en-US" dirty="0" err="1"/>
              <a:t>tidyverse</a:t>
            </a:r>
            <a:endParaRPr lang="en-US" dirty="0"/>
          </a:p>
          <a:p>
            <a:r>
              <a:rPr lang="en-US" dirty="0"/>
              <a:t>Special topics</a:t>
            </a:r>
          </a:p>
          <a:p>
            <a:pPr lvl="1"/>
            <a:r>
              <a:rPr lang="en-US" dirty="0"/>
              <a:t>Visualizing uncertainty; Data journalism</a:t>
            </a:r>
          </a:p>
          <a:p>
            <a:pPr lvl="1"/>
            <a:r>
              <a:rPr lang="en-US" dirty="0"/>
              <a:t>Categorical data; High-D data; Dynamic and interactive methods</a:t>
            </a:r>
          </a:p>
          <a:p>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6</a:t>
            </a:fld>
            <a:endParaRPr lang="en-US"/>
          </a:p>
        </p:txBody>
      </p:sp>
      <p:pic>
        <p:nvPicPr>
          <p:cNvPr id="10" name="Picture 9" descr="A person pointing at a blackboard&#10;&#10;Description automatically generated">
            <a:extLst>
              <a:ext uri="{FF2B5EF4-FFF2-40B4-BE49-F238E27FC236}">
                <a16:creationId xmlns:a16="http://schemas.microsoft.com/office/drawing/2014/main" id="{CD449032-EE82-BE0A-4978-9B5B466BC7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399" y="262893"/>
            <a:ext cx="840285" cy="715962"/>
          </a:xfrm>
          <a:prstGeom prst="rect">
            <a:avLst/>
          </a:prstGeom>
        </p:spPr>
      </p:pic>
      <p:pic>
        <p:nvPicPr>
          <p:cNvPr id="11" name="Picture 10" descr="A person pointing at a blackboard&#10;&#10;Description automatically generated">
            <a:extLst>
              <a:ext uri="{FF2B5EF4-FFF2-40B4-BE49-F238E27FC236}">
                <a16:creationId xmlns:a16="http://schemas.microsoft.com/office/drawing/2014/main" id="{F518F273-A1D6-78BC-DEF7-28514278B7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2091" y="286383"/>
            <a:ext cx="840285" cy="715962"/>
          </a:xfrm>
          <a:prstGeom prst="rect">
            <a:avLst/>
          </a:prstGeom>
        </p:spPr>
      </p:pic>
    </p:spTree>
    <p:extLst>
      <p:ext uri="{BB962C8B-B14F-4D97-AF65-F5344CB8AC3E}">
        <p14:creationId xmlns:p14="http://schemas.microsoft.com/office/powerpoint/2010/main" val="78280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rt with multiple colored squares&#10;&#10;Description automatically generated">
            <a:extLst>
              <a:ext uri="{FF2B5EF4-FFF2-40B4-BE49-F238E27FC236}">
                <a16:creationId xmlns:a16="http://schemas.microsoft.com/office/drawing/2014/main" id="{2B464F59-CB2A-3309-E818-1E4F271F6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838" y="3124200"/>
            <a:ext cx="4983162" cy="3694082"/>
          </a:xfrm>
          <a:prstGeom prst="rect">
            <a:avLst/>
          </a:prstGeom>
        </p:spPr>
      </p:pic>
      <p:sp>
        <p:nvSpPr>
          <p:cNvPr id="2" name="Title 1"/>
          <p:cNvSpPr>
            <a:spLocks noGrp="1"/>
          </p:cNvSpPr>
          <p:nvPr>
            <p:ph type="title"/>
          </p:nvPr>
        </p:nvSpPr>
        <p:spPr/>
        <p:txBody>
          <a:bodyPr>
            <a:normAutofit fontScale="90000"/>
          </a:bodyPr>
          <a:lstStyle/>
          <a:p>
            <a:r>
              <a:rPr lang="en-US" dirty="0"/>
              <a:t>Multivariate data: correlation ordering</a:t>
            </a:r>
          </a:p>
        </p:txBody>
      </p:sp>
      <p:sp>
        <p:nvSpPr>
          <p:cNvPr id="3" name="Content Placeholder 2"/>
          <p:cNvSpPr>
            <a:spLocks noGrp="1"/>
          </p:cNvSpPr>
          <p:nvPr>
            <p:ph idx="1"/>
          </p:nvPr>
        </p:nvSpPr>
        <p:spPr>
          <a:xfrm>
            <a:off x="457200" y="1143000"/>
            <a:ext cx="4419600" cy="2895600"/>
          </a:xfrm>
        </p:spPr>
        <p:txBody>
          <a:bodyPr>
            <a:normAutofit fontScale="85000" lnSpcReduction="10000"/>
          </a:bodyPr>
          <a:lstStyle/>
          <a:p>
            <a:r>
              <a:rPr lang="en-US" dirty="0"/>
              <a:t>Arrange </a:t>
            </a:r>
            <a:r>
              <a:rPr lang="en-US" b="1" i="1" dirty="0"/>
              <a:t>variables</a:t>
            </a:r>
            <a:r>
              <a:rPr lang="en-US" dirty="0"/>
              <a:t> so that:</a:t>
            </a:r>
          </a:p>
          <a:p>
            <a:pPr lvl="1"/>
            <a:r>
              <a:rPr lang="en-US" dirty="0"/>
              <a:t>Similar variables are contiguous</a:t>
            </a:r>
          </a:p>
          <a:p>
            <a:pPr lvl="1"/>
            <a:r>
              <a:rPr lang="en-US" dirty="0"/>
              <a:t>Ordered to show patterns of relations</a:t>
            </a:r>
          </a:p>
          <a:p>
            <a:r>
              <a:rPr lang="en-US" dirty="0"/>
              <a:t>Arrange </a:t>
            </a:r>
            <a:r>
              <a:rPr lang="en-US" b="1" i="1" dirty="0"/>
              <a:t>observations</a:t>
            </a:r>
            <a:r>
              <a:rPr lang="en-US" dirty="0"/>
              <a:t> so that:</a:t>
            </a:r>
          </a:p>
          <a:p>
            <a:pPr lvl="1"/>
            <a:r>
              <a:rPr lang="en-US" dirty="0"/>
              <a:t>Similar variables are contiguous</a:t>
            </a:r>
          </a:p>
          <a:p>
            <a:pPr lvl="1"/>
            <a:r>
              <a:rPr lang="en-US" dirty="0"/>
              <a:t>Ordered to show patterns of relations</a:t>
            </a:r>
          </a:p>
        </p:txBody>
      </p:sp>
      <p:sp>
        <p:nvSpPr>
          <p:cNvPr id="4" name="Slide Number Placeholder 3"/>
          <p:cNvSpPr>
            <a:spLocks noGrp="1"/>
          </p:cNvSpPr>
          <p:nvPr>
            <p:ph type="sldNum" sz="quarter" idx="12"/>
          </p:nvPr>
        </p:nvSpPr>
        <p:spPr/>
        <p:txBody>
          <a:bodyPr/>
          <a:lstStyle/>
          <a:p>
            <a:fld id="{621225AB-15B9-4C79-A121-04D1DC7E2307}" type="slidenum">
              <a:rPr lang="en-US" smtClean="0"/>
              <a:t>60</a:t>
            </a:fld>
            <a:endParaRPr lang="en-US"/>
          </a:p>
        </p:txBody>
      </p:sp>
    </p:spTree>
    <p:extLst>
      <p:ext uri="{BB962C8B-B14F-4D97-AF65-F5344CB8AC3E}">
        <p14:creationId xmlns:p14="http://schemas.microsoft.com/office/powerpoint/2010/main" val="4093484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E3FE-C137-CE20-6C12-9A8A010DF283}"/>
              </a:ext>
            </a:extLst>
          </p:cNvPr>
          <p:cNvSpPr>
            <a:spLocks noGrp="1"/>
          </p:cNvSpPr>
          <p:nvPr>
            <p:ph type="title"/>
          </p:nvPr>
        </p:nvSpPr>
        <p:spPr/>
        <p:txBody>
          <a:bodyPr>
            <a:normAutofit fontScale="90000"/>
          </a:bodyPr>
          <a:lstStyle/>
          <a:p>
            <a:r>
              <a:rPr lang="en-CA" dirty="0"/>
              <a:t>Correlation matrices: </a:t>
            </a:r>
            <a:r>
              <a:rPr lang="en-CA" dirty="0" err="1"/>
              <a:t>mtcars</a:t>
            </a:r>
            <a:r>
              <a:rPr lang="en-CA" dirty="0"/>
              <a:t> data</a:t>
            </a:r>
          </a:p>
        </p:txBody>
      </p:sp>
      <p:sp>
        <p:nvSpPr>
          <p:cNvPr id="3" name="Slide Number Placeholder 2">
            <a:extLst>
              <a:ext uri="{FF2B5EF4-FFF2-40B4-BE49-F238E27FC236}">
                <a16:creationId xmlns:a16="http://schemas.microsoft.com/office/drawing/2014/main" id="{BE161888-4718-0110-9ADF-9FE2810D25CB}"/>
              </a:ext>
            </a:extLst>
          </p:cNvPr>
          <p:cNvSpPr>
            <a:spLocks noGrp="1"/>
          </p:cNvSpPr>
          <p:nvPr>
            <p:ph type="sldNum" sz="quarter" idx="12"/>
          </p:nvPr>
        </p:nvSpPr>
        <p:spPr/>
        <p:txBody>
          <a:bodyPr/>
          <a:lstStyle/>
          <a:p>
            <a:fld id="{621225AB-15B9-4C79-A121-04D1DC7E2307}" type="slidenum">
              <a:rPr lang="en-US" smtClean="0"/>
              <a:t>61</a:t>
            </a:fld>
            <a:endParaRPr lang="en-US"/>
          </a:p>
        </p:txBody>
      </p:sp>
      <p:sp>
        <p:nvSpPr>
          <p:cNvPr id="4" name="TextBox 3">
            <a:extLst>
              <a:ext uri="{FF2B5EF4-FFF2-40B4-BE49-F238E27FC236}">
                <a16:creationId xmlns:a16="http://schemas.microsoft.com/office/drawing/2014/main" id="{1F925304-2FAB-8266-ADC6-68E75D92C557}"/>
              </a:ext>
            </a:extLst>
          </p:cNvPr>
          <p:cNvSpPr txBox="1"/>
          <p:nvPr/>
        </p:nvSpPr>
        <p:spPr>
          <a:xfrm>
            <a:off x="457200" y="2105085"/>
            <a:ext cx="8229600" cy="4524315"/>
          </a:xfrm>
          <a:prstGeom prst="rect">
            <a:avLst/>
          </a:prstGeom>
          <a:solidFill>
            <a:schemeClr val="accent6">
              <a:lumMod val="20000"/>
              <a:lumOff val="80000"/>
              <a:alpha val="40000"/>
            </a:schemeClr>
          </a:solidFill>
        </p:spPr>
        <p:txBody>
          <a:bodyPr wrap="square" rtlCol="0">
            <a:spAutoFit/>
          </a:bodyPr>
          <a:lstStyle/>
          <a:p>
            <a:r>
              <a:rPr lang="en-CA" dirty="0">
                <a:latin typeface="Fira Code" pitchFamily="1" charset="0"/>
                <a:ea typeface="Fira Code" pitchFamily="1" charset="0"/>
                <a:cs typeface="Fira Code" pitchFamily="1" charset="0"/>
              </a:rPr>
              <a:t>data(</a:t>
            </a:r>
            <a:r>
              <a:rPr lang="en-CA" dirty="0" err="1">
                <a:latin typeface="Fira Code" pitchFamily="1" charset="0"/>
                <a:ea typeface="Fira Code" pitchFamily="1" charset="0"/>
                <a:cs typeface="Fira Code" pitchFamily="1" charset="0"/>
              </a:rPr>
              <a:t>mtcars</a:t>
            </a:r>
            <a:r>
              <a:rPr lang="en-CA" dirty="0">
                <a:latin typeface="Fira Code" pitchFamily="1" charset="0"/>
                <a:ea typeface="Fira Code" pitchFamily="1" charset="0"/>
                <a:cs typeface="Fira Code" pitchFamily="1" charset="0"/>
              </a:rPr>
              <a:t>)</a:t>
            </a:r>
          </a:p>
          <a:p>
            <a:r>
              <a:rPr lang="en-CA" dirty="0">
                <a:latin typeface="Fira Code" pitchFamily="1" charset="0"/>
                <a:ea typeface="Fira Code" pitchFamily="1" charset="0"/>
                <a:cs typeface="Fira Code" pitchFamily="1" charset="0"/>
              </a:rPr>
              <a:t>R &lt;- </a:t>
            </a:r>
            <a:r>
              <a:rPr lang="en-CA" dirty="0" err="1">
                <a:latin typeface="Fira Code" pitchFamily="1" charset="0"/>
                <a:ea typeface="Fira Code" pitchFamily="1" charset="0"/>
                <a:cs typeface="Fira Code" pitchFamily="1" charset="0"/>
              </a:rPr>
              <a:t>cor</a:t>
            </a:r>
            <a:r>
              <a:rPr lang="en-CA" dirty="0">
                <a:latin typeface="Fira Code" pitchFamily="1" charset="0"/>
                <a:ea typeface="Fira Code" pitchFamily="1" charset="0"/>
                <a:cs typeface="Fira Code" pitchFamily="1" charset="0"/>
              </a:rPr>
              <a:t>(</a:t>
            </a:r>
            <a:r>
              <a:rPr lang="en-CA" dirty="0" err="1">
                <a:latin typeface="Fira Code" pitchFamily="1" charset="0"/>
                <a:ea typeface="Fira Code" pitchFamily="1" charset="0"/>
                <a:cs typeface="Fira Code" pitchFamily="1" charset="0"/>
              </a:rPr>
              <a:t>mtcars</a:t>
            </a:r>
            <a:r>
              <a:rPr lang="en-CA" dirty="0">
                <a:latin typeface="Fira Code" pitchFamily="1" charset="0"/>
                <a:ea typeface="Fira Code" pitchFamily="1" charset="0"/>
                <a:cs typeface="Fira Code" pitchFamily="1" charset="0"/>
              </a:rPr>
              <a:t>)</a:t>
            </a:r>
          </a:p>
          <a:p>
            <a:r>
              <a:rPr lang="en-CA" dirty="0">
                <a:latin typeface="Fira Code" pitchFamily="1" charset="0"/>
                <a:ea typeface="Fira Code" pitchFamily="1" charset="0"/>
                <a:cs typeface="Fira Code" pitchFamily="1" charset="0"/>
              </a:rPr>
              <a:t>print(floor(100*R))</a:t>
            </a:r>
          </a:p>
          <a:p>
            <a:endParaRPr lang="en-CA" dirty="0">
              <a:latin typeface="Fira Code" pitchFamily="1" charset="0"/>
              <a:ea typeface="Fira Code" pitchFamily="1" charset="0"/>
              <a:cs typeface="Fira Code" pitchFamily="1" charset="0"/>
            </a:endParaRPr>
          </a:p>
          <a:p>
            <a:r>
              <a:rPr lang="en-CA" dirty="0">
                <a:latin typeface="Fira Code" pitchFamily="1" charset="0"/>
                <a:ea typeface="Fira Code" pitchFamily="1" charset="0"/>
                <a:cs typeface="Fira Code" pitchFamily="1" charset="0"/>
              </a:rPr>
              <a:t>        mpg </a:t>
            </a:r>
            <a:r>
              <a:rPr lang="en-CA" dirty="0" err="1">
                <a:latin typeface="Fira Code" pitchFamily="1" charset="0"/>
                <a:ea typeface="Fira Code" pitchFamily="1" charset="0"/>
                <a:cs typeface="Fira Code" pitchFamily="1" charset="0"/>
              </a:rPr>
              <a:t>cyl</a:t>
            </a:r>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disp</a:t>
            </a:r>
            <a:r>
              <a:rPr lang="en-CA" dirty="0">
                <a:latin typeface="Fira Code" pitchFamily="1" charset="0"/>
                <a:ea typeface="Fira Code" pitchFamily="1" charset="0"/>
                <a:cs typeface="Fira Code" pitchFamily="1" charset="0"/>
              </a:rPr>
              <a:t>  hp drat  </a:t>
            </a:r>
            <a:r>
              <a:rPr lang="en-CA" dirty="0" err="1">
                <a:latin typeface="Fira Code" pitchFamily="1" charset="0"/>
                <a:ea typeface="Fira Code" pitchFamily="1" charset="0"/>
                <a:cs typeface="Fira Code" pitchFamily="1" charset="0"/>
              </a:rPr>
              <a:t>wt</a:t>
            </a:r>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qsec</a:t>
            </a:r>
            <a:r>
              <a:rPr lang="en-CA" dirty="0">
                <a:latin typeface="Fira Code" pitchFamily="1" charset="0"/>
                <a:ea typeface="Fira Code" pitchFamily="1" charset="0"/>
                <a:cs typeface="Fira Code" pitchFamily="1" charset="0"/>
              </a:rPr>
              <a:t>  vs  am gear carb</a:t>
            </a:r>
          </a:p>
          <a:p>
            <a:r>
              <a:rPr lang="en-CA" dirty="0">
                <a:latin typeface="Fira Code" pitchFamily="1" charset="0"/>
                <a:ea typeface="Fira Code" pitchFamily="1" charset="0"/>
                <a:cs typeface="Fira Code" pitchFamily="1" charset="0"/>
              </a:rPr>
              <a:t>   mpg  100 -86  -85 -78   68 -87   41  66  59   48  -56</a:t>
            </a:r>
          </a:p>
          <a:p>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cyl</a:t>
            </a:r>
            <a:r>
              <a:rPr lang="en-CA" dirty="0">
                <a:latin typeface="Fira Code" pitchFamily="1" charset="0"/>
                <a:ea typeface="Fira Code" pitchFamily="1" charset="0"/>
                <a:cs typeface="Fira Code" pitchFamily="1" charset="0"/>
              </a:rPr>
              <a:t>  -86 100   90  83  -70  78  -60 -82 -53  -50   52</a:t>
            </a:r>
          </a:p>
          <a:p>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disp</a:t>
            </a:r>
            <a:r>
              <a:rPr lang="en-CA" dirty="0">
                <a:latin typeface="Fira Code" pitchFamily="1" charset="0"/>
                <a:ea typeface="Fira Code" pitchFamily="1" charset="0"/>
                <a:cs typeface="Fira Code" pitchFamily="1" charset="0"/>
              </a:rPr>
              <a:t> -85  90  100  79  -72  88  -44 -72 -60  -56   39</a:t>
            </a:r>
          </a:p>
          <a:p>
            <a:r>
              <a:rPr lang="en-CA" dirty="0">
                <a:latin typeface="Fira Code" pitchFamily="1" charset="0"/>
                <a:ea typeface="Fira Code" pitchFamily="1" charset="0"/>
                <a:cs typeface="Fira Code" pitchFamily="1" charset="0"/>
              </a:rPr>
              <a:t>   hp   -78  83   79 100  -45  65  -71 -73 -25  -13   74</a:t>
            </a:r>
          </a:p>
          <a:p>
            <a:r>
              <a:rPr lang="en-CA" dirty="0">
                <a:latin typeface="Fira Code" pitchFamily="1" charset="0"/>
                <a:ea typeface="Fira Code" pitchFamily="1" charset="0"/>
                <a:cs typeface="Fira Code" pitchFamily="1" charset="0"/>
              </a:rPr>
              <a:t>   drat  68 -70  -72 -45  100 -72    9  44  71   69  -10</a:t>
            </a:r>
          </a:p>
          <a:p>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wt</a:t>
            </a:r>
            <a:r>
              <a:rPr lang="en-CA" dirty="0">
                <a:latin typeface="Fira Code" pitchFamily="1" charset="0"/>
                <a:ea typeface="Fira Code" pitchFamily="1" charset="0"/>
                <a:cs typeface="Fira Code" pitchFamily="1" charset="0"/>
              </a:rPr>
              <a:t>   -87  78   88  65  -72 100  -18 -56 -70  -59   42</a:t>
            </a:r>
          </a:p>
          <a:p>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qsec</a:t>
            </a:r>
            <a:r>
              <a:rPr lang="en-CA" dirty="0">
                <a:latin typeface="Fira Code" pitchFamily="1" charset="0"/>
                <a:ea typeface="Fira Code" pitchFamily="1" charset="0"/>
                <a:cs typeface="Fira Code" pitchFamily="1" charset="0"/>
              </a:rPr>
              <a:t>  41 -60  -44 -71    9 -18  100  74 -23  -22  -66</a:t>
            </a:r>
          </a:p>
          <a:p>
            <a:r>
              <a:rPr lang="en-CA" dirty="0">
                <a:latin typeface="Fira Code" pitchFamily="1" charset="0"/>
                <a:ea typeface="Fira Code" pitchFamily="1" charset="0"/>
                <a:cs typeface="Fira Code" pitchFamily="1" charset="0"/>
              </a:rPr>
              <a:t>   vs    66 -82  -72 -73   44 -56   74 100  16   20  -57</a:t>
            </a:r>
          </a:p>
          <a:p>
            <a:r>
              <a:rPr lang="en-CA" dirty="0">
                <a:latin typeface="Fira Code" pitchFamily="1" charset="0"/>
                <a:ea typeface="Fira Code" pitchFamily="1" charset="0"/>
                <a:cs typeface="Fira Code" pitchFamily="1" charset="0"/>
              </a:rPr>
              <a:t>   am    59 -53  -60 -25   71 -70  -23  16 100   79    5</a:t>
            </a:r>
          </a:p>
          <a:p>
            <a:r>
              <a:rPr lang="en-CA" dirty="0">
                <a:latin typeface="Fira Code" pitchFamily="1" charset="0"/>
                <a:ea typeface="Fira Code" pitchFamily="1" charset="0"/>
                <a:cs typeface="Fira Code" pitchFamily="1" charset="0"/>
              </a:rPr>
              <a:t>   gear  48 -50  -56 -13   69 -59  -22  20  79  100   27</a:t>
            </a:r>
          </a:p>
          <a:p>
            <a:r>
              <a:rPr lang="en-CA" dirty="0">
                <a:latin typeface="Fira Code" pitchFamily="1" charset="0"/>
                <a:ea typeface="Fira Code" pitchFamily="1" charset="0"/>
                <a:cs typeface="Fira Code" pitchFamily="1" charset="0"/>
              </a:rPr>
              <a:t>   carb -56  52   39  74  -10  42  -66 -57   5   27  100</a:t>
            </a:r>
          </a:p>
        </p:txBody>
      </p:sp>
      <p:sp>
        <p:nvSpPr>
          <p:cNvPr id="6" name="TextBox 5">
            <a:extLst>
              <a:ext uri="{FF2B5EF4-FFF2-40B4-BE49-F238E27FC236}">
                <a16:creationId xmlns:a16="http://schemas.microsoft.com/office/drawing/2014/main" id="{81327727-0718-104A-5A0F-12247FC6F3BA}"/>
              </a:ext>
            </a:extLst>
          </p:cNvPr>
          <p:cNvSpPr txBox="1"/>
          <p:nvPr/>
        </p:nvSpPr>
        <p:spPr>
          <a:xfrm>
            <a:off x="457200" y="1066800"/>
            <a:ext cx="8229600" cy="923330"/>
          </a:xfrm>
          <a:prstGeom prst="rect">
            <a:avLst/>
          </a:prstGeom>
          <a:noFill/>
        </p:spPr>
        <p:txBody>
          <a:bodyPr wrap="square" rtlCol="0">
            <a:spAutoFit/>
          </a:bodyPr>
          <a:lstStyle/>
          <a:p>
            <a:r>
              <a:rPr lang="en-CA" dirty="0"/>
              <a:t>Correlations among 11 measures of size &amp; performance of motor cars</a:t>
            </a:r>
          </a:p>
          <a:p>
            <a:pPr marL="285750" indent="-285750">
              <a:buFont typeface="Arial" panose="020B0604020202020204" pitchFamily="34" charset="0"/>
              <a:buChar char="•"/>
            </a:pPr>
            <a:r>
              <a:rPr lang="en-CA" dirty="0"/>
              <a:t>What can you see?</a:t>
            </a:r>
          </a:p>
          <a:p>
            <a:pPr marL="285750" indent="-285750">
              <a:buFont typeface="Arial" panose="020B0604020202020204" pitchFamily="34" charset="0"/>
              <a:buChar char="•"/>
            </a:pPr>
            <a:r>
              <a:rPr lang="en-CA" dirty="0"/>
              <a:t>Always round a lot!</a:t>
            </a:r>
          </a:p>
        </p:txBody>
      </p:sp>
    </p:spTree>
    <p:extLst>
      <p:ext uri="{BB962C8B-B14F-4D97-AF65-F5344CB8AC3E}">
        <p14:creationId xmlns:p14="http://schemas.microsoft.com/office/powerpoint/2010/main" val="3244082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Correlation ordering: </a:t>
            </a:r>
            <a:r>
              <a:rPr lang="en-US" dirty="0" err="1"/>
              <a:t>corrgrams</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62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219200"/>
            <a:ext cx="4097143" cy="1457143"/>
          </a:xfrm>
          <a:prstGeom prst="rect">
            <a:avLst/>
          </a:prstGeom>
        </p:spPr>
      </p:pic>
      <p:sp>
        <p:nvSpPr>
          <p:cNvPr id="6" name="TextBox 5"/>
          <p:cNvSpPr txBox="1"/>
          <p:nvPr/>
        </p:nvSpPr>
        <p:spPr>
          <a:xfrm>
            <a:off x="457200" y="1371600"/>
            <a:ext cx="4191000" cy="923330"/>
          </a:xfrm>
          <a:prstGeom prst="rect">
            <a:avLst/>
          </a:prstGeom>
          <a:noFill/>
        </p:spPr>
        <p:txBody>
          <a:bodyPr wrap="square" rtlCol="0">
            <a:spAutoFit/>
          </a:bodyPr>
          <a:lstStyle/>
          <a:p>
            <a:r>
              <a:rPr lang="en-US" b="1" i="1" dirty="0"/>
              <a:t>Rendering</a:t>
            </a:r>
            <a:r>
              <a:rPr lang="en-US" dirty="0"/>
              <a:t>: a correlation value can be displayed in different ways, for different tasks</a:t>
            </a:r>
          </a:p>
        </p:txBody>
      </p:sp>
      <p:sp>
        <p:nvSpPr>
          <p:cNvPr id="7" name="TextBox 6"/>
          <p:cNvSpPr txBox="1"/>
          <p:nvPr/>
        </p:nvSpPr>
        <p:spPr>
          <a:xfrm>
            <a:off x="609600" y="2971800"/>
            <a:ext cx="3810000" cy="2308324"/>
          </a:xfrm>
          <a:prstGeom prst="rect">
            <a:avLst/>
          </a:prstGeom>
          <a:noFill/>
        </p:spPr>
        <p:txBody>
          <a:bodyPr wrap="square" rtlCol="0">
            <a:spAutoFit/>
          </a:bodyPr>
          <a:lstStyle/>
          <a:p>
            <a:r>
              <a:rPr lang="en-US" b="1" i="1" dirty="0"/>
              <a:t>Correlation ordering</a:t>
            </a:r>
            <a:r>
              <a:rPr lang="en-US" dirty="0"/>
              <a:t>: </a:t>
            </a:r>
          </a:p>
          <a:p>
            <a:pPr marL="285750" indent="-285750">
              <a:buFont typeface="Arial" panose="020B0604020202020204" pitchFamily="34" charset="0"/>
              <a:buChar char="•"/>
            </a:pPr>
            <a:r>
              <a:rPr lang="en-US" dirty="0"/>
              <a:t>A PCA finds weighted sums of variable to maximize variance accounted for</a:t>
            </a:r>
          </a:p>
          <a:p>
            <a:pPr marL="285750" indent="-285750">
              <a:buFont typeface="Arial" panose="020B0604020202020204" pitchFamily="34" charset="0"/>
              <a:buChar char="•"/>
            </a:pPr>
            <a:r>
              <a:rPr lang="en-US" dirty="0"/>
              <a:t>Angles between vectors reflect the correlations</a:t>
            </a:r>
          </a:p>
          <a:p>
            <a:pPr marL="285750" indent="-285750">
              <a:buFont typeface="Arial" panose="020B0604020202020204" pitchFamily="34" charset="0"/>
              <a:buChar char="•"/>
            </a:pPr>
            <a:r>
              <a:rPr lang="en-US" dirty="0">
                <a:sym typeface="Symbol"/>
              </a:rPr>
              <a:t> </a:t>
            </a:r>
            <a:r>
              <a:rPr lang="en-US" dirty="0"/>
              <a:t>Arrange variables in the order of their angles</a:t>
            </a:r>
          </a:p>
        </p:txBody>
      </p:sp>
      <p:sp>
        <p:nvSpPr>
          <p:cNvPr id="8" name="TextBox 7">
            <a:extLst>
              <a:ext uri="{FF2B5EF4-FFF2-40B4-BE49-F238E27FC236}">
                <a16:creationId xmlns:a16="http://schemas.microsoft.com/office/drawing/2014/main" id="{66D25B50-A10A-415D-A564-DA06CC1D4501}"/>
              </a:ext>
            </a:extLst>
          </p:cNvPr>
          <p:cNvSpPr txBox="1"/>
          <p:nvPr/>
        </p:nvSpPr>
        <p:spPr>
          <a:xfrm>
            <a:off x="533400" y="6019800"/>
            <a:ext cx="3941933" cy="523220"/>
          </a:xfrm>
          <a:prstGeom prst="rect">
            <a:avLst/>
          </a:prstGeom>
          <a:noFill/>
        </p:spPr>
        <p:txBody>
          <a:bodyPr wrap="square" rtlCol="0">
            <a:spAutoFit/>
          </a:bodyPr>
          <a:lstStyle/>
          <a:p>
            <a:r>
              <a:rPr lang="en-US" sz="1400" dirty="0"/>
              <a:t>Friendly (2002), </a:t>
            </a:r>
            <a:r>
              <a:rPr lang="en-US" sz="1400" i="1" dirty="0" err="1">
                <a:hlinkClick r:id="rId3"/>
              </a:rPr>
              <a:t>Corrgrams</a:t>
            </a:r>
            <a:r>
              <a:rPr lang="en-US" sz="1400" i="1" dirty="0">
                <a:hlinkClick r:id="rId3"/>
              </a:rPr>
              <a:t>: Exploratory displays for correlation matrices</a:t>
            </a:r>
            <a:r>
              <a:rPr lang="en-US" sz="1400" i="1" dirty="0"/>
              <a:t>, </a:t>
            </a:r>
            <a:r>
              <a:rPr lang="en-US" sz="1400" dirty="0"/>
              <a:t>American Statistician.</a:t>
            </a:r>
            <a:endParaRPr lang="en-US" sz="1400" i="1" dirty="0"/>
          </a:p>
        </p:txBody>
      </p:sp>
      <p:pic>
        <p:nvPicPr>
          <p:cNvPr id="10" name="Picture 9">
            <a:extLst>
              <a:ext uri="{FF2B5EF4-FFF2-40B4-BE49-F238E27FC236}">
                <a16:creationId xmlns:a16="http://schemas.microsoft.com/office/drawing/2014/main" id="{2A58FB6B-4192-E213-09BC-1D1F4144B4AB}"/>
              </a:ext>
            </a:extLst>
          </p:cNvPr>
          <p:cNvPicPr>
            <a:picLocks noChangeAspect="1"/>
          </p:cNvPicPr>
          <p:nvPr/>
        </p:nvPicPr>
        <p:blipFill>
          <a:blip r:embed="rId4"/>
          <a:stretch>
            <a:fillRect/>
          </a:stretch>
        </p:blipFill>
        <p:spPr>
          <a:xfrm>
            <a:off x="4837261" y="2904943"/>
            <a:ext cx="3544739" cy="3374863"/>
          </a:xfrm>
          <a:prstGeom prst="rect">
            <a:avLst/>
          </a:prstGeom>
        </p:spPr>
      </p:pic>
    </p:spTree>
    <p:extLst>
      <p:ext uri="{BB962C8B-B14F-4D97-AF65-F5344CB8AC3E}">
        <p14:creationId xmlns:p14="http://schemas.microsoft.com/office/powerpoint/2010/main" val="105515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C2EF-B790-D328-8634-C2206153CAAD}"/>
              </a:ext>
            </a:extLst>
          </p:cNvPr>
          <p:cNvSpPr>
            <a:spLocks noGrp="1"/>
          </p:cNvSpPr>
          <p:nvPr>
            <p:ph type="title"/>
          </p:nvPr>
        </p:nvSpPr>
        <p:spPr/>
        <p:txBody>
          <a:bodyPr>
            <a:normAutofit fontScale="90000"/>
          </a:bodyPr>
          <a:lstStyle/>
          <a:p>
            <a:r>
              <a:rPr lang="en-CA" dirty="0" err="1"/>
              <a:t>mtcars</a:t>
            </a:r>
            <a:r>
              <a:rPr lang="en-CA" dirty="0"/>
              <a:t> data: dataset variable order</a:t>
            </a:r>
          </a:p>
        </p:txBody>
      </p:sp>
      <p:sp>
        <p:nvSpPr>
          <p:cNvPr id="3" name="Slide Number Placeholder 2">
            <a:extLst>
              <a:ext uri="{FF2B5EF4-FFF2-40B4-BE49-F238E27FC236}">
                <a16:creationId xmlns:a16="http://schemas.microsoft.com/office/drawing/2014/main" id="{3DDB32AE-BD32-0091-2EE9-250DD01586E1}"/>
              </a:ext>
            </a:extLst>
          </p:cNvPr>
          <p:cNvSpPr>
            <a:spLocks noGrp="1"/>
          </p:cNvSpPr>
          <p:nvPr>
            <p:ph type="sldNum" sz="quarter" idx="12"/>
          </p:nvPr>
        </p:nvSpPr>
        <p:spPr/>
        <p:txBody>
          <a:bodyPr/>
          <a:lstStyle/>
          <a:p>
            <a:fld id="{621225AB-15B9-4C79-A121-04D1DC7E2307}" type="slidenum">
              <a:rPr lang="en-US" smtClean="0"/>
              <a:t>63</a:t>
            </a:fld>
            <a:endParaRPr lang="en-US"/>
          </a:p>
        </p:txBody>
      </p:sp>
      <p:pic>
        <p:nvPicPr>
          <p:cNvPr id="5" name="Picture 4" descr="A diagram of a data visualization&#10;&#10;Description automatically generated with medium confidence">
            <a:extLst>
              <a:ext uri="{FF2B5EF4-FFF2-40B4-BE49-F238E27FC236}">
                <a16:creationId xmlns:a16="http://schemas.microsoft.com/office/drawing/2014/main" id="{A11B5ED6-E71B-4B49-5CFF-CE3CD6412F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1980000"/>
            <a:ext cx="5040000" cy="5040000"/>
          </a:xfrm>
          <a:prstGeom prst="rect">
            <a:avLst/>
          </a:prstGeom>
        </p:spPr>
      </p:pic>
      <p:sp>
        <p:nvSpPr>
          <p:cNvPr id="6" name="TextBox 5">
            <a:extLst>
              <a:ext uri="{FF2B5EF4-FFF2-40B4-BE49-F238E27FC236}">
                <a16:creationId xmlns:a16="http://schemas.microsoft.com/office/drawing/2014/main" id="{D3D798CD-0AA5-4F1D-302A-85B9D110875F}"/>
              </a:ext>
            </a:extLst>
          </p:cNvPr>
          <p:cNvSpPr txBox="1"/>
          <p:nvPr/>
        </p:nvSpPr>
        <p:spPr>
          <a:xfrm>
            <a:off x="457200" y="1219200"/>
            <a:ext cx="4876800" cy="646331"/>
          </a:xfrm>
          <a:prstGeom prst="rect">
            <a:avLst/>
          </a:prstGeom>
          <a:solidFill>
            <a:schemeClr val="accent6">
              <a:lumMod val="20000"/>
              <a:lumOff val="80000"/>
              <a:alpha val="40000"/>
            </a:schemeClr>
          </a:solidFill>
        </p:spPr>
        <p:txBody>
          <a:bodyPr wrap="square" rtlCol="0">
            <a:spAutoFit/>
          </a:bodyPr>
          <a:lstStyle/>
          <a:p>
            <a:r>
              <a:rPr lang="en-CA" dirty="0">
                <a:latin typeface="Fira Code" pitchFamily="1" charset="0"/>
                <a:ea typeface="Fira Code" pitchFamily="1" charset="0"/>
                <a:cs typeface="Fira Code" pitchFamily="1" charset="0"/>
              </a:rPr>
              <a:t>library(</a:t>
            </a:r>
            <a:r>
              <a:rPr lang="en-CA" dirty="0" err="1">
                <a:latin typeface="Fira Code" pitchFamily="1" charset="0"/>
                <a:ea typeface="Fira Code" pitchFamily="1" charset="0"/>
                <a:cs typeface="Fira Code" pitchFamily="1" charset="0"/>
              </a:rPr>
              <a:t>corrplot</a:t>
            </a:r>
            <a:r>
              <a:rPr lang="en-CA" dirty="0">
                <a:latin typeface="Fira Code" pitchFamily="1" charset="0"/>
                <a:ea typeface="Fira Code" pitchFamily="1" charset="0"/>
                <a:cs typeface="Fira Code" pitchFamily="1" charset="0"/>
              </a:rPr>
              <a:t>)</a:t>
            </a:r>
          </a:p>
          <a:p>
            <a:r>
              <a:rPr lang="en-CA" dirty="0" err="1">
                <a:latin typeface="Fira Code" pitchFamily="1" charset="0"/>
                <a:ea typeface="Fira Code" pitchFamily="1" charset="0"/>
                <a:cs typeface="Fira Code" pitchFamily="1" charset="0"/>
              </a:rPr>
              <a:t>corrplot</a:t>
            </a:r>
            <a:r>
              <a:rPr lang="en-CA" dirty="0">
                <a:latin typeface="Fira Code" pitchFamily="1" charset="0"/>
                <a:ea typeface="Fira Code" pitchFamily="1" charset="0"/>
                <a:cs typeface="Fira Code" pitchFamily="1" charset="0"/>
              </a:rPr>
              <a:t>(R, method = 'ellipse’)</a:t>
            </a:r>
          </a:p>
        </p:txBody>
      </p:sp>
    </p:spTree>
    <p:extLst>
      <p:ext uri="{BB962C8B-B14F-4D97-AF65-F5344CB8AC3E}">
        <p14:creationId xmlns:p14="http://schemas.microsoft.com/office/powerpoint/2010/main" val="1681695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C2EF-B790-D328-8634-C2206153CAAD}"/>
              </a:ext>
            </a:extLst>
          </p:cNvPr>
          <p:cNvSpPr>
            <a:spLocks noGrp="1"/>
          </p:cNvSpPr>
          <p:nvPr>
            <p:ph type="title"/>
          </p:nvPr>
        </p:nvSpPr>
        <p:spPr/>
        <p:txBody>
          <a:bodyPr>
            <a:normAutofit fontScale="90000"/>
          </a:bodyPr>
          <a:lstStyle/>
          <a:p>
            <a:r>
              <a:rPr lang="en-CA" dirty="0" err="1"/>
              <a:t>mtcars</a:t>
            </a:r>
            <a:r>
              <a:rPr lang="en-CA" dirty="0"/>
              <a:t> data: PCA variable order</a:t>
            </a:r>
          </a:p>
        </p:txBody>
      </p:sp>
      <p:sp>
        <p:nvSpPr>
          <p:cNvPr id="3" name="Slide Number Placeholder 2">
            <a:extLst>
              <a:ext uri="{FF2B5EF4-FFF2-40B4-BE49-F238E27FC236}">
                <a16:creationId xmlns:a16="http://schemas.microsoft.com/office/drawing/2014/main" id="{3DDB32AE-BD32-0091-2EE9-250DD01586E1}"/>
              </a:ext>
            </a:extLst>
          </p:cNvPr>
          <p:cNvSpPr>
            <a:spLocks noGrp="1"/>
          </p:cNvSpPr>
          <p:nvPr>
            <p:ph type="sldNum" sz="quarter" idx="12"/>
          </p:nvPr>
        </p:nvSpPr>
        <p:spPr/>
        <p:txBody>
          <a:bodyPr/>
          <a:lstStyle/>
          <a:p>
            <a:fld id="{621225AB-15B9-4C79-A121-04D1DC7E2307}" type="slidenum">
              <a:rPr lang="en-US" smtClean="0"/>
              <a:t>64</a:t>
            </a:fld>
            <a:endParaRPr lang="en-US"/>
          </a:p>
        </p:txBody>
      </p:sp>
      <p:pic>
        <p:nvPicPr>
          <p:cNvPr id="6" name="Picture 5" descr="A diagram of a number of colored circles&#10;&#10;Description automatically generated with medium confidence">
            <a:extLst>
              <a:ext uri="{FF2B5EF4-FFF2-40B4-BE49-F238E27FC236}">
                <a16:creationId xmlns:a16="http://schemas.microsoft.com/office/drawing/2014/main" id="{472466D1-A7E0-7710-E714-DD0370AF5F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1981200"/>
            <a:ext cx="5040000" cy="5040000"/>
          </a:xfrm>
          <a:prstGeom prst="rect">
            <a:avLst/>
          </a:prstGeom>
        </p:spPr>
      </p:pic>
      <p:sp>
        <p:nvSpPr>
          <p:cNvPr id="8" name="TextBox 7">
            <a:extLst>
              <a:ext uri="{FF2B5EF4-FFF2-40B4-BE49-F238E27FC236}">
                <a16:creationId xmlns:a16="http://schemas.microsoft.com/office/drawing/2014/main" id="{1BC7A55B-44CF-D4E6-3234-2C403D47DAB7}"/>
              </a:ext>
            </a:extLst>
          </p:cNvPr>
          <p:cNvSpPr txBox="1"/>
          <p:nvPr/>
        </p:nvSpPr>
        <p:spPr>
          <a:xfrm>
            <a:off x="457200" y="1220400"/>
            <a:ext cx="4572000" cy="646331"/>
          </a:xfrm>
          <a:prstGeom prst="rect">
            <a:avLst/>
          </a:prstGeom>
          <a:solidFill>
            <a:schemeClr val="accent6">
              <a:lumMod val="20000"/>
              <a:lumOff val="80000"/>
              <a:alpha val="40000"/>
            </a:schemeClr>
          </a:solidFill>
        </p:spPr>
        <p:txBody>
          <a:bodyPr wrap="square">
            <a:spAutoFit/>
          </a:bodyPr>
          <a:lstStyle/>
          <a:p>
            <a:r>
              <a:rPr lang="en-CA" dirty="0" err="1">
                <a:latin typeface="Fira Code" pitchFamily="1" charset="0"/>
                <a:ea typeface="Fira Code" pitchFamily="1" charset="0"/>
                <a:cs typeface="Fira Code" pitchFamily="1" charset="0"/>
              </a:rPr>
              <a:t>corrplot</a:t>
            </a:r>
            <a:r>
              <a:rPr lang="en-CA" dirty="0">
                <a:latin typeface="Fira Code" pitchFamily="1" charset="0"/>
                <a:ea typeface="Fira Code" pitchFamily="1" charset="0"/>
                <a:cs typeface="Fira Code" pitchFamily="1" charset="0"/>
              </a:rPr>
              <a:t>(R, method = 'ellipse’,         </a:t>
            </a:r>
          </a:p>
          <a:p>
            <a:r>
              <a:rPr lang="en-CA" dirty="0">
                <a:latin typeface="Fira Code" pitchFamily="1" charset="0"/>
                <a:ea typeface="Fira Code" pitchFamily="1" charset="0"/>
                <a:cs typeface="Fira Code" pitchFamily="1" charset="0"/>
              </a:rPr>
              <a:t>         order = “AOE”)</a:t>
            </a:r>
          </a:p>
        </p:txBody>
      </p:sp>
    </p:spTree>
    <p:extLst>
      <p:ext uri="{BB962C8B-B14F-4D97-AF65-F5344CB8AC3E}">
        <p14:creationId xmlns:p14="http://schemas.microsoft.com/office/powerpoint/2010/main" val="476238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people in clothing&#10;&#10;Description automatically generated">
            <a:extLst>
              <a:ext uri="{FF2B5EF4-FFF2-40B4-BE49-F238E27FC236}">
                <a16:creationId xmlns:a16="http://schemas.microsoft.com/office/drawing/2014/main" id="{0239CC6A-03F3-A8B5-62E4-6168A16B3B93}"/>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9143980" cy="6856718"/>
          </a:xfrm>
          <a:prstGeom prst="rect">
            <a:avLst/>
          </a:prstGeom>
        </p:spPr>
      </p:pic>
      <p:sp>
        <p:nvSpPr>
          <p:cNvPr id="2" name="Slide Number Placeholder 1">
            <a:extLst>
              <a:ext uri="{FF2B5EF4-FFF2-40B4-BE49-F238E27FC236}">
                <a16:creationId xmlns:a16="http://schemas.microsoft.com/office/drawing/2014/main" id="{E2B751D1-CA72-D968-A87D-EC88C91C329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a:solidFill>
                  <a:srgbClr val="FFFFFF"/>
                </a:solidFill>
              </a:rPr>
              <a:pPr>
                <a:spcAft>
                  <a:spcPts val="600"/>
                </a:spcAft>
              </a:pPr>
              <a:t>65</a:t>
            </a:fld>
            <a:endParaRPr lang="en-US">
              <a:solidFill>
                <a:srgbClr val="FFFFFF"/>
              </a:solidFill>
            </a:endParaRPr>
          </a:p>
        </p:txBody>
      </p:sp>
      <p:sp>
        <p:nvSpPr>
          <p:cNvPr id="5" name="Rectangle 4">
            <a:extLst>
              <a:ext uri="{FF2B5EF4-FFF2-40B4-BE49-F238E27FC236}">
                <a16:creationId xmlns:a16="http://schemas.microsoft.com/office/drawing/2014/main" id="{437588CE-6466-82BE-41D3-1C7D5E798D03}"/>
              </a:ext>
            </a:extLst>
          </p:cNvPr>
          <p:cNvSpPr/>
          <p:nvPr/>
        </p:nvSpPr>
        <p:spPr>
          <a:xfrm>
            <a:off x="609600" y="1859340"/>
            <a:ext cx="3505200" cy="1569660"/>
          </a:xfrm>
          <a:prstGeom prst="rect">
            <a:avLst/>
          </a:prstGeom>
          <a:noFill/>
        </p:spPr>
        <p:txBody>
          <a:bodyPr wrap="square" lIns="91440" tIns="45720" rIns="91440" bIns="45720">
            <a:spAutoFit/>
          </a:bodyPr>
          <a:lstStyle/>
          <a:p>
            <a:pPr algn="ctr"/>
            <a:r>
              <a:rPr lang="en-US" sz="9600" b="1" cap="none" spc="0" dirty="0">
                <a:ln w="6600">
                  <a:solidFill>
                    <a:schemeClr val="accent2"/>
                  </a:solidFill>
                  <a:prstDash val="solid"/>
                </a:ln>
                <a:solidFill>
                  <a:srgbClr val="FFFFFF"/>
                </a:solidFill>
                <a:effectLst>
                  <a:outerShdw dist="38100" dir="2700000" algn="tl" rotWithShape="0">
                    <a:schemeClr val="accent2"/>
                  </a:outerShdw>
                </a:effectLst>
              </a:rPr>
              <a:t>Good</a:t>
            </a:r>
          </a:p>
        </p:txBody>
      </p:sp>
      <p:sp>
        <p:nvSpPr>
          <p:cNvPr id="6" name="Rectangle 5">
            <a:extLst>
              <a:ext uri="{FF2B5EF4-FFF2-40B4-BE49-F238E27FC236}">
                <a16:creationId xmlns:a16="http://schemas.microsoft.com/office/drawing/2014/main" id="{7CBE4411-0CDA-17A1-5B0B-8B5DC62E86B5}"/>
              </a:ext>
            </a:extLst>
          </p:cNvPr>
          <p:cNvSpPr/>
          <p:nvPr/>
        </p:nvSpPr>
        <p:spPr>
          <a:xfrm>
            <a:off x="6019800" y="1981200"/>
            <a:ext cx="3505200" cy="1569660"/>
          </a:xfrm>
          <a:prstGeom prst="rect">
            <a:avLst/>
          </a:prstGeom>
          <a:noFill/>
        </p:spPr>
        <p:txBody>
          <a:bodyPr wrap="square" lIns="91440" tIns="45720" rIns="91440" bIns="45720">
            <a:spAutoFit/>
          </a:bodyPr>
          <a:lstStyle/>
          <a:p>
            <a:pPr algn="ctr"/>
            <a:r>
              <a:rPr lang="en-US" sz="9600" b="1" cap="none" spc="0" dirty="0">
                <a:ln w="6600">
                  <a:solidFill>
                    <a:schemeClr val="accent2"/>
                  </a:solidFill>
                  <a:prstDash val="solid"/>
                </a:ln>
                <a:solidFill>
                  <a:srgbClr val="FFFFFF"/>
                </a:solidFill>
                <a:effectLst>
                  <a:outerShdw dist="38100" dir="2700000" algn="tl" rotWithShape="0">
                    <a:schemeClr val="accent2"/>
                  </a:outerShdw>
                </a:effectLst>
              </a:rPr>
              <a:t>Evil</a:t>
            </a:r>
          </a:p>
        </p:txBody>
      </p:sp>
    </p:spTree>
    <p:extLst>
      <p:ext uri="{BB962C8B-B14F-4D97-AF65-F5344CB8AC3E}">
        <p14:creationId xmlns:p14="http://schemas.microsoft.com/office/powerpoint/2010/main" val="35275616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Good/excellent graphs</a:t>
            </a:r>
          </a:p>
        </p:txBody>
      </p:sp>
      <p:sp>
        <p:nvSpPr>
          <p:cNvPr id="3" name="Content Placeholder 2"/>
          <p:cNvSpPr>
            <a:spLocks noGrp="1"/>
          </p:cNvSpPr>
          <p:nvPr>
            <p:ph idx="1"/>
          </p:nvPr>
        </p:nvSpPr>
        <p:spPr/>
        <p:txBody>
          <a:bodyPr>
            <a:normAutofit/>
          </a:bodyPr>
          <a:lstStyle/>
          <a:p>
            <a:r>
              <a:rPr lang="en-US" dirty="0"/>
              <a:t>Like good writing, good graphical displays of data communicate ideas with: </a:t>
            </a:r>
          </a:p>
          <a:p>
            <a:pPr lvl="1"/>
            <a:r>
              <a:rPr lang="en-US" dirty="0"/>
              <a:t>clarity, </a:t>
            </a:r>
          </a:p>
          <a:p>
            <a:pPr lvl="1"/>
            <a:r>
              <a:rPr lang="en-US" dirty="0"/>
              <a:t>precision, and </a:t>
            </a:r>
          </a:p>
          <a:p>
            <a:pPr lvl="1"/>
            <a:r>
              <a:rPr lang="en-US" dirty="0"/>
              <a:t>efficiency– avoids graphic clutter </a:t>
            </a:r>
          </a:p>
          <a:p>
            <a:pPr lvl="1"/>
            <a:r>
              <a:rPr lang="en-US" dirty="0"/>
              <a:t>Even better: excellent graphs </a:t>
            </a:r>
            <a:r>
              <a:rPr lang="en-US" dirty="0">
                <a:solidFill>
                  <a:srgbClr val="FF0000"/>
                </a:solidFill>
              </a:rPr>
              <a:t>make the message obvious</a:t>
            </a:r>
          </a:p>
          <a:p>
            <a:r>
              <a:rPr lang="en-US" dirty="0"/>
              <a:t>What makes a good graph?</a:t>
            </a:r>
          </a:p>
          <a:p>
            <a:pPr lvl="1"/>
            <a:r>
              <a:rPr lang="en-US" dirty="0"/>
              <a:t>Integrity (quality of information)</a:t>
            </a:r>
          </a:p>
          <a:p>
            <a:pPr lvl="1"/>
            <a:r>
              <a:rPr lang="en-US" dirty="0"/>
              <a:t>Story (interesting, meaningful)</a:t>
            </a:r>
          </a:p>
          <a:p>
            <a:pPr lvl="1"/>
            <a:r>
              <a:rPr lang="en-US" dirty="0"/>
              <a:t>Goal (usefulness)</a:t>
            </a:r>
          </a:p>
          <a:p>
            <a:pPr lvl="1"/>
            <a:r>
              <a:rPr lang="en-US" dirty="0"/>
              <a:t>Visual form (beauty)</a:t>
            </a:r>
          </a:p>
        </p:txBody>
      </p:sp>
      <p:sp>
        <p:nvSpPr>
          <p:cNvPr id="4" name="Slide Number Placeholder 3"/>
          <p:cNvSpPr>
            <a:spLocks noGrp="1"/>
          </p:cNvSpPr>
          <p:nvPr>
            <p:ph type="sldNum" sz="quarter" idx="12"/>
          </p:nvPr>
        </p:nvSpPr>
        <p:spPr/>
        <p:txBody>
          <a:bodyPr/>
          <a:lstStyle/>
          <a:p>
            <a:fld id="{621225AB-15B9-4C79-A121-04D1DC7E2307}" type="slidenum">
              <a:rPr lang="en-US" smtClean="0"/>
              <a:t>66</a:t>
            </a:fld>
            <a:endParaRPr lang="en-US"/>
          </a:p>
        </p:txBody>
      </p:sp>
      <p:pic>
        <p:nvPicPr>
          <p:cNvPr id="8" name="Picture 7">
            <a:extLst>
              <a:ext uri="{FF2B5EF4-FFF2-40B4-BE49-F238E27FC236}">
                <a16:creationId xmlns:a16="http://schemas.microsoft.com/office/drawing/2014/main" id="{24282DE0-DFAC-DF6D-95C9-8661035BDD54}"/>
              </a:ext>
            </a:extLst>
          </p:cNvPr>
          <p:cNvPicPr>
            <a:picLocks noChangeAspect="1"/>
          </p:cNvPicPr>
          <p:nvPr/>
        </p:nvPicPr>
        <p:blipFill>
          <a:blip r:embed="rId2"/>
          <a:stretch>
            <a:fillRect/>
          </a:stretch>
        </p:blipFill>
        <p:spPr>
          <a:xfrm>
            <a:off x="8100989" y="274638"/>
            <a:ext cx="590476" cy="1057143"/>
          </a:xfrm>
          <a:prstGeom prst="rect">
            <a:avLst/>
          </a:prstGeom>
        </p:spPr>
      </p:pic>
    </p:spTree>
    <p:extLst>
      <p:ext uri="{BB962C8B-B14F-4D97-AF65-F5344CB8AC3E}">
        <p14:creationId xmlns:p14="http://schemas.microsoft.com/office/powerpoint/2010/main" val="89828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2000"/>
                                        <p:tgtEl>
                                          <p:spTgt spid="3">
                                            <p:txEl>
                                              <p:pRg st="5" end="5"/>
                                            </p:txEl>
                                          </p:spTgt>
                                        </p:tgtEl>
                                      </p:cBhvr>
                                    </p:animEffect>
                                    <p:anim calcmode="lin" valueType="num">
                                      <p:cBhvr>
                                        <p:cTn id="8" dur="20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5" end="5"/>
                                            </p:txEl>
                                          </p:spTgt>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2000"/>
                                        <p:tgtEl>
                                          <p:spTgt spid="3">
                                            <p:txEl>
                                              <p:pRg st="6" end="6"/>
                                            </p:txEl>
                                          </p:spTgt>
                                        </p:tgtEl>
                                      </p:cBhvr>
                                    </p:animEffect>
                                    <p:anim calcmode="lin" valueType="num">
                                      <p:cBhvr>
                                        <p:cTn id="13" dur="2000" fill="hold"/>
                                        <p:tgtEl>
                                          <p:spTgt spid="3">
                                            <p:txEl>
                                              <p:pRg st="6" end="6"/>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6" end="6"/>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2000"/>
                                        <p:tgtEl>
                                          <p:spTgt spid="3">
                                            <p:txEl>
                                              <p:pRg st="7" end="7"/>
                                            </p:txEl>
                                          </p:spTgt>
                                        </p:tgtEl>
                                      </p:cBhvr>
                                    </p:animEffect>
                                    <p:anim calcmode="lin" valueType="num">
                                      <p:cBhvr>
                                        <p:cTn id="18" dur="2000" fill="hold"/>
                                        <p:tgtEl>
                                          <p:spTgt spid="3">
                                            <p:txEl>
                                              <p:pRg st="7" end="7"/>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
                                            <p:txEl>
                                              <p:pRg st="7" end="7"/>
                                            </p:txEl>
                                          </p:spTgt>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2000"/>
                                        <p:tgtEl>
                                          <p:spTgt spid="3">
                                            <p:txEl>
                                              <p:pRg st="8" end="8"/>
                                            </p:txEl>
                                          </p:spTgt>
                                        </p:tgtEl>
                                      </p:cBhvr>
                                    </p:animEffect>
                                    <p:anim calcmode="lin" valueType="num">
                                      <p:cBhvr>
                                        <p:cTn id="23" dur="2000" fill="hold"/>
                                        <p:tgtEl>
                                          <p:spTgt spid="3">
                                            <p:txEl>
                                              <p:pRg st="8" end="8"/>
                                            </p:txEl>
                                          </p:spTgt>
                                        </p:tgtEl>
                                        <p:attrNameLst>
                                          <p:attrName>ppt_w</p:attrName>
                                        </p:attrNameLst>
                                      </p:cBhvr>
                                      <p:tavLst>
                                        <p:tav tm="0" fmla="#ppt_w*sin(2.5*pi*$)">
                                          <p:val>
                                            <p:fltVal val="0"/>
                                          </p:val>
                                        </p:tav>
                                        <p:tav tm="100000">
                                          <p:val>
                                            <p:fltVal val="1"/>
                                          </p:val>
                                        </p:tav>
                                      </p:tavLst>
                                    </p:anim>
                                    <p:anim calcmode="lin" valueType="num">
                                      <p:cBhvr>
                                        <p:cTn id="24" dur="2000" fill="hold"/>
                                        <p:tgtEl>
                                          <p:spTgt spid="3">
                                            <p:txEl>
                                              <p:pRg st="8" end="8"/>
                                            </p:txEl>
                                          </p:spTgt>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2000"/>
                                        <p:tgtEl>
                                          <p:spTgt spid="3">
                                            <p:txEl>
                                              <p:pRg st="9" end="9"/>
                                            </p:txEl>
                                          </p:spTgt>
                                        </p:tgtEl>
                                      </p:cBhvr>
                                    </p:animEffect>
                                    <p:anim calcmode="lin" valueType="num">
                                      <p:cBhvr>
                                        <p:cTn id="28" dur="2000" fill="hold"/>
                                        <p:tgtEl>
                                          <p:spTgt spid="3">
                                            <p:txEl>
                                              <p:pRg st="9" end="9"/>
                                            </p:txEl>
                                          </p:spTgt>
                                        </p:tgtEl>
                                        <p:attrNameLst>
                                          <p:attrName>ppt_w</p:attrName>
                                        </p:attrNameLst>
                                      </p:cBhvr>
                                      <p:tavLst>
                                        <p:tav tm="0" fmla="#ppt_w*sin(2.5*pi*$)">
                                          <p:val>
                                            <p:fltVal val="0"/>
                                          </p:val>
                                        </p:tav>
                                        <p:tav tm="100000">
                                          <p:val>
                                            <p:fltVal val="1"/>
                                          </p:val>
                                        </p:tav>
                                      </p:tavLst>
                                    </p:anim>
                                    <p:anim calcmode="lin" valueType="num">
                                      <p:cBhvr>
                                        <p:cTn id="29" dur="2000" fill="hold"/>
                                        <p:tgtEl>
                                          <p:spTgt spid="3">
                                            <p:txEl>
                                              <p:pRg st="9" end="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26C3DB-6DB8-B3AC-6598-DEB9EF6CCCA2}"/>
              </a:ext>
            </a:extLst>
          </p:cNvPr>
          <p:cNvSpPr>
            <a:spLocks noGrp="1"/>
          </p:cNvSpPr>
          <p:nvPr>
            <p:ph type="sldNum" sz="quarter" idx="12"/>
          </p:nvPr>
        </p:nvSpPr>
        <p:spPr/>
        <p:txBody>
          <a:bodyPr/>
          <a:lstStyle/>
          <a:p>
            <a:fld id="{621225AB-15B9-4C79-A121-04D1DC7E2307}" type="slidenum">
              <a:rPr lang="en-US" smtClean="0"/>
              <a:t>67</a:t>
            </a:fld>
            <a:endParaRPr lang="en-US"/>
          </a:p>
        </p:txBody>
      </p:sp>
      <p:pic>
        <p:nvPicPr>
          <p:cNvPr id="6" name="Picture 5" descr="A diagram of a diagram&#10;&#10;Description automatically generated">
            <a:extLst>
              <a:ext uri="{FF2B5EF4-FFF2-40B4-BE49-F238E27FC236}">
                <a16:creationId xmlns:a16="http://schemas.microsoft.com/office/drawing/2014/main" id="{D0073B65-049B-3246-F1D6-F5128F78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5262"/>
            <a:ext cx="9144000" cy="6027475"/>
          </a:xfrm>
          <a:prstGeom prst="rect">
            <a:avLst/>
          </a:prstGeom>
        </p:spPr>
      </p:pic>
    </p:spTree>
    <p:extLst>
      <p:ext uri="{BB962C8B-B14F-4D97-AF65-F5344CB8AC3E}">
        <p14:creationId xmlns:p14="http://schemas.microsoft.com/office/powerpoint/2010/main" val="307398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Bad/evil graphs</a:t>
            </a:r>
          </a:p>
        </p:txBody>
      </p:sp>
      <p:sp>
        <p:nvSpPr>
          <p:cNvPr id="3" name="Content Placeholder 2"/>
          <p:cNvSpPr>
            <a:spLocks noGrp="1"/>
          </p:cNvSpPr>
          <p:nvPr>
            <p:ph idx="1"/>
          </p:nvPr>
        </p:nvSpPr>
        <p:spPr/>
        <p:txBody>
          <a:bodyPr>
            <a:normAutofit/>
          </a:bodyPr>
          <a:lstStyle/>
          <a:p>
            <a:r>
              <a:rPr lang="en-US" dirty="0"/>
              <a:t>Like poor writing, bad graphical displays: </a:t>
            </a:r>
          </a:p>
          <a:p>
            <a:pPr lvl="1"/>
            <a:r>
              <a:rPr lang="en-US" dirty="0"/>
              <a:t>distort or obscure the data, </a:t>
            </a:r>
          </a:p>
          <a:p>
            <a:pPr lvl="1"/>
            <a:r>
              <a:rPr lang="en-US" dirty="0"/>
              <a:t>make it harder to understand or compare, or </a:t>
            </a:r>
          </a:p>
          <a:p>
            <a:pPr lvl="1"/>
            <a:r>
              <a:rPr lang="en-US" dirty="0"/>
              <a:t>thwart the communicative effect the graph should convey.</a:t>
            </a:r>
          </a:p>
          <a:p>
            <a:pPr lvl="1"/>
            <a:r>
              <a:rPr lang="en-US" dirty="0"/>
              <a:t>Even worse: </a:t>
            </a:r>
            <a:r>
              <a:rPr lang="en-US" dirty="0">
                <a:solidFill>
                  <a:srgbClr val="FF0000"/>
                </a:solidFill>
              </a:rPr>
              <a:t>evil graphs distort, or mislead</a:t>
            </a:r>
            <a:r>
              <a:rPr lang="en-US" dirty="0"/>
              <a:t>. </a:t>
            </a:r>
          </a:p>
        </p:txBody>
      </p:sp>
      <p:sp>
        <p:nvSpPr>
          <p:cNvPr id="4" name="Slide Number Placeholder 3"/>
          <p:cNvSpPr>
            <a:spLocks noGrp="1"/>
          </p:cNvSpPr>
          <p:nvPr>
            <p:ph type="sldNum" sz="quarter" idx="12"/>
          </p:nvPr>
        </p:nvSpPr>
        <p:spPr/>
        <p:txBody>
          <a:bodyPr/>
          <a:lstStyle/>
          <a:p>
            <a:fld id="{621225AB-15B9-4C79-A121-04D1DC7E2307}" type="slidenum">
              <a:rPr lang="en-US" smtClean="0"/>
              <a:t>68</a:t>
            </a:fld>
            <a:endParaRPr lang="en-US"/>
          </a:p>
        </p:txBody>
      </p:sp>
      <p:pic>
        <p:nvPicPr>
          <p:cNvPr id="10" name="Picture 9">
            <a:extLst>
              <a:ext uri="{FF2B5EF4-FFF2-40B4-BE49-F238E27FC236}">
                <a16:creationId xmlns:a16="http://schemas.microsoft.com/office/drawing/2014/main" id="{6313458F-AD44-D80B-4E43-F50548230C96}"/>
              </a:ext>
            </a:extLst>
          </p:cNvPr>
          <p:cNvPicPr>
            <a:picLocks noChangeAspect="1"/>
          </p:cNvPicPr>
          <p:nvPr/>
        </p:nvPicPr>
        <p:blipFill>
          <a:blip r:embed="rId2"/>
          <a:stretch>
            <a:fillRect/>
          </a:stretch>
        </p:blipFill>
        <p:spPr>
          <a:xfrm>
            <a:off x="8001000" y="274638"/>
            <a:ext cx="695238" cy="990476"/>
          </a:xfrm>
          <a:prstGeom prst="rect">
            <a:avLst/>
          </a:prstGeom>
        </p:spPr>
      </p:pic>
    </p:spTree>
    <p:extLst>
      <p:ext uri="{BB962C8B-B14F-4D97-AF65-F5344CB8AC3E}">
        <p14:creationId xmlns:p14="http://schemas.microsoft.com/office/powerpoint/2010/main" val="1005436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Bad graphs are easy in Excel</a:t>
            </a:r>
          </a:p>
        </p:txBody>
      </p:sp>
      <p:sp>
        <p:nvSpPr>
          <p:cNvPr id="3" name="Slide Number Placeholder 2"/>
          <p:cNvSpPr>
            <a:spLocks noGrp="1"/>
          </p:cNvSpPr>
          <p:nvPr>
            <p:ph type="sldNum" sz="quarter" idx="12"/>
          </p:nvPr>
        </p:nvSpPr>
        <p:spPr/>
        <p:txBody>
          <a:bodyPr/>
          <a:lstStyle/>
          <a:p>
            <a:fld id="{621225AB-15B9-4C79-A121-04D1DC7E2307}" type="slidenum">
              <a:rPr lang="en-US" smtClean="0"/>
              <a:t>69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74" y="1898571"/>
            <a:ext cx="6845652" cy="3060857"/>
          </a:xfrm>
          <a:prstGeom prst="rect">
            <a:avLst/>
          </a:prstGeom>
        </p:spPr>
      </p:pic>
      <p:sp>
        <p:nvSpPr>
          <p:cNvPr id="5" name="TextBox 4"/>
          <p:cNvSpPr txBox="1"/>
          <p:nvPr/>
        </p:nvSpPr>
        <p:spPr>
          <a:xfrm>
            <a:off x="457200" y="1219200"/>
            <a:ext cx="8229600" cy="430887"/>
          </a:xfrm>
          <a:prstGeom prst="rect">
            <a:avLst/>
          </a:prstGeom>
          <a:noFill/>
        </p:spPr>
        <p:txBody>
          <a:bodyPr wrap="square" rtlCol="0">
            <a:spAutoFit/>
          </a:bodyPr>
          <a:lstStyle/>
          <a:p>
            <a:r>
              <a:rPr lang="en-US" sz="2200" b="1" dirty="0"/>
              <a:t>Friends don’t let friends use Excel for data visualization or statistics</a:t>
            </a:r>
          </a:p>
        </p:txBody>
      </p:sp>
      <p:sp>
        <p:nvSpPr>
          <p:cNvPr id="6" name="TextBox 5"/>
          <p:cNvSpPr txBox="1"/>
          <p:nvPr/>
        </p:nvSpPr>
        <p:spPr>
          <a:xfrm>
            <a:off x="685800" y="5257800"/>
            <a:ext cx="7391400" cy="369332"/>
          </a:xfrm>
          <a:prstGeom prst="rect">
            <a:avLst/>
          </a:prstGeom>
          <a:noFill/>
        </p:spPr>
        <p:txBody>
          <a:bodyPr wrap="square" rtlCol="0">
            <a:spAutoFit/>
          </a:bodyPr>
          <a:lstStyle/>
          <a:p>
            <a:r>
              <a:rPr lang="en-US" dirty="0"/>
              <a:t>How many things are wrong with this graph?</a:t>
            </a:r>
          </a:p>
        </p:txBody>
      </p:sp>
      <p:sp>
        <p:nvSpPr>
          <p:cNvPr id="7" name="Multiplication Sign 6">
            <a:extLst>
              <a:ext uri="{FF2B5EF4-FFF2-40B4-BE49-F238E27FC236}">
                <a16:creationId xmlns:a16="http://schemas.microsoft.com/office/drawing/2014/main" id="{7E9B1E70-24EA-0922-1AF5-AD07F0B64D7A}"/>
              </a:ext>
            </a:extLst>
          </p:cNvPr>
          <p:cNvSpPr/>
          <p:nvPr/>
        </p:nvSpPr>
        <p:spPr>
          <a:xfrm>
            <a:off x="6836229" y="1898571"/>
            <a:ext cx="762000" cy="715962"/>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Your role</a:t>
            </a:r>
          </a:p>
        </p:txBody>
      </p:sp>
      <p:sp>
        <p:nvSpPr>
          <p:cNvPr id="3" name="Content Placeholder 2"/>
          <p:cNvSpPr>
            <a:spLocks noGrp="1"/>
          </p:cNvSpPr>
          <p:nvPr>
            <p:ph idx="1"/>
          </p:nvPr>
        </p:nvSpPr>
        <p:spPr/>
        <p:txBody>
          <a:bodyPr>
            <a:normAutofit fontScale="92500" lnSpcReduction="20000"/>
          </a:bodyPr>
          <a:lstStyle/>
          <a:p>
            <a:r>
              <a:rPr lang="en-US" dirty="0"/>
              <a:t>Weekly readings – see the course </a:t>
            </a:r>
            <a:r>
              <a:rPr lang="en-US" dirty="0">
                <a:hlinkClick r:id="rId2"/>
              </a:rPr>
              <a:t>web</a:t>
            </a:r>
            <a:r>
              <a:rPr lang="en-US" dirty="0"/>
              <a:t> site for updates</a:t>
            </a:r>
          </a:p>
          <a:p>
            <a:pPr lvl="1"/>
            <a:r>
              <a:rPr lang="en-US" dirty="0"/>
              <a:t>Please read the lecture slides in advance</a:t>
            </a:r>
          </a:p>
          <a:p>
            <a:r>
              <a:rPr lang="en-US" dirty="0"/>
              <a:t>Discussion – no formal grade, but please contribute</a:t>
            </a:r>
          </a:p>
          <a:p>
            <a:pPr lvl="1"/>
            <a:r>
              <a:rPr lang="en-US" dirty="0">
                <a:solidFill>
                  <a:schemeClr val="accent3">
                    <a:lumMod val="50000"/>
                  </a:schemeClr>
                </a:solidFill>
              </a:rPr>
              <a:t>Show &amp; tell</a:t>
            </a:r>
            <a:r>
              <a:rPr lang="en-US" dirty="0"/>
              <a:t>: Tell us something you found interesting somewhere</a:t>
            </a:r>
          </a:p>
          <a:p>
            <a:r>
              <a:rPr lang="en-US" dirty="0"/>
              <a:t>Discussion leader (20%)</a:t>
            </a:r>
          </a:p>
          <a:p>
            <a:pPr lvl="1"/>
            <a:r>
              <a:rPr lang="en-US" dirty="0"/>
              <a:t>Each week 1-2 of you will lead a brief discussion on one of the readings or sub-topics (~ 5-8 min.)</a:t>
            </a:r>
          </a:p>
          <a:p>
            <a:pPr lvl="1"/>
            <a:r>
              <a:rPr lang="en-US" dirty="0"/>
              <a:t>Please </a:t>
            </a:r>
            <a:r>
              <a:rPr lang="en-US" dirty="0">
                <a:hlinkClick r:id="rId3"/>
              </a:rPr>
              <a:t>sign up on the Google sheet</a:t>
            </a:r>
            <a:endParaRPr lang="en-US" dirty="0"/>
          </a:p>
          <a:p>
            <a:r>
              <a:rPr lang="en-US" dirty="0"/>
              <a:t>Class presentation (40%)</a:t>
            </a:r>
          </a:p>
          <a:p>
            <a:pPr lvl="1"/>
            <a:r>
              <a:rPr lang="en-US" dirty="0"/>
              <a:t>In the last 2 weeks, each person will give a ~ 20 min presentation on a topic of research, application or software related to data visualization</a:t>
            </a:r>
          </a:p>
          <a:p>
            <a:r>
              <a:rPr lang="en-US" dirty="0"/>
              <a:t>Research proposal (40%)</a:t>
            </a:r>
          </a:p>
          <a:p>
            <a:pPr lvl="1"/>
            <a:r>
              <a:rPr lang="en-US" dirty="0"/>
              <a:t>Prepare a brief research proposal on a data visualization topic</a:t>
            </a:r>
          </a:p>
        </p:txBody>
      </p:sp>
      <p:sp>
        <p:nvSpPr>
          <p:cNvPr id="4" name="Slide Number Placeholder 3"/>
          <p:cNvSpPr>
            <a:spLocks noGrp="1"/>
          </p:cNvSpPr>
          <p:nvPr>
            <p:ph type="sldNum" sz="quarter" idx="12"/>
          </p:nvPr>
        </p:nvSpPr>
        <p:spPr/>
        <p:txBody>
          <a:bodyPr/>
          <a:lstStyle/>
          <a:p>
            <a:fld id="{621225AB-15B9-4C79-A121-04D1DC7E2307}" type="slidenum">
              <a:rPr lang="en-US" smtClean="0"/>
              <a:t>7</a:t>
            </a:fld>
            <a:endParaRPr lang="en-US"/>
          </a:p>
        </p:txBody>
      </p:sp>
      <p:pic>
        <p:nvPicPr>
          <p:cNvPr id="6" name="Picture 5" descr="A green head with gears in it&#10;&#10;Description automatically generated">
            <a:extLst>
              <a:ext uri="{FF2B5EF4-FFF2-40B4-BE49-F238E27FC236}">
                <a16:creationId xmlns:a16="http://schemas.microsoft.com/office/drawing/2014/main" id="{86212B74-86AE-E272-0E77-0E3A58E5DD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93525"/>
            <a:ext cx="695064" cy="828000"/>
          </a:xfrm>
          <a:prstGeom prst="rect">
            <a:avLst/>
          </a:prstGeom>
        </p:spPr>
      </p:pic>
      <p:pic>
        <p:nvPicPr>
          <p:cNvPr id="8" name="Picture 7" descr="A green silhouette of a person's head with gears&#10;&#10;Description automatically generated">
            <a:extLst>
              <a:ext uri="{FF2B5EF4-FFF2-40B4-BE49-F238E27FC236}">
                <a16:creationId xmlns:a16="http://schemas.microsoft.com/office/drawing/2014/main" id="{82EE6641-3C69-F365-B9A9-0BE6FAC81C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1729" y="195899"/>
            <a:ext cx="695071" cy="828000"/>
          </a:xfrm>
          <a:prstGeom prst="rect">
            <a:avLst/>
          </a:prstGeom>
        </p:spPr>
      </p:pic>
    </p:spTree>
    <p:extLst>
      <p:ext uri="{BB962C8B-B14F-4D97-AF65-F5344CB8AC3E}">
        <p14:creationId xmlns:p14="http://schemas.microsoft.com/office/powerpoint/2010/main" val="33429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Pie charts are easy to abuse</a:t>
            </a:r>
          </a:p>
        </p:txBody>
      </p:sp>
      <p:sp>
        <p:nvSpPr>
          <p:cNvPr id="3" name="Slide Number Placeholder 2"/>
          <p:cNvSpPr>
            <a:spLocks noGrp="1"/>
          </p:cNvSpPr>
          <p:nvPr>
            <p:ph type="sldNum" sz="quarter" idx="12"/>
          </p:nvPr>
        </p:nvSpPr>
        <p:spPr/>
        <p:txBody>
          <a:bodyPr/>
          <a:lstStyle/>
          <a:p>
            <a:fld id="{621225AB-15B9-4C79-A121-04D1DC7E2307}" type="slidenum">
              <a:rPr lang="en-US" smtClean="0"/>
              <a:t>70</a:t>
            </a:fld>
            <a:endParaRPr lang="en-US"/>
          </a:p>
        </p:txBody>
      </p:sp>
      <p:pic>
        <p:nvPicPr>
          <p:cNvPr id="1026" name="Picture 2" descr="http://www.datavis.ca/gallery/images/fox-news-pie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7" y="1981200"/>
            <a:ext cx="4152900" cy="31089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3" y="1135702"/>
            <a:ext cx="6705593" cy="523220"/>
          </a:xfrm>
          <a:prstGeom prst="rect">
            <a:avLst/>
          </a:prstGeom>
          <a:noFill/>
        </p:spPr>
        <p:txBody>
          <a:bodyPr wrap="square" rtlCol="0">
            <a:spAutoFit/>
          </a:bodyPr>
          <a:lstStyle/>
          <a:p>
            <a:r>
              <a:rPr lang="en-US" sz="2800" dirty="0"/>
              <a:t>What’s wrong with these pictures?</a:t>
            </a:r>
          </a:p>
        </p:txBody>
      </p:sp>
      <p:pic>
        <p:nvPicPr>
          <p:cNvPr id="7" name="Picture 6" descr="A picture containing text, monitor, television, indoor&#10;&#10;Description automatically generated">
            <a:extLst>
              <a:ext uri="{FF2B5EF4-FFF2-40B4-BE49-F238E27FC236}">
                <a16:creationId xmlns:a16="http://schemas.microsoft.com/office/drawing/2014/main" id="{8FCCE61B-9C3D-4060-A288-6D7C2ED35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966627"/>
            <a:ext cx="3886200" cy="3123533"/>
          </a:xfrm>
          <a:prstGeom prst="rect">
            <a:avLst/>
          </a:prstGeom>
        </p:spPr>
      </p:pic>
      <p:sp>
        <p:nvSpPr>
          <p:cNvPr id="8" name="TextBox 7">
            <a:extLst>
              <a:ext uri="{FF2B5EF4-FFF2-40B4-BE49-F238E27FC236}">
                <a16:creationId xmlns:a16="http://schemas.microsoft.com/office/drawing/2014/main" id="{04909FF0-4963-484B-869D-3C43A64B4126}"/>
              </a:ext>
            </a:extLst>
          </p:cNvPr>
          <p:cNvSpPr txBox="1"/>
          <p:nvPr/>
        </p:nvSpPr>
        <p:spPr>
          <a:xfrm>
            <a:off x="1447800" y="5155477"/>
            <a:ext cx="2286000" cy="523220"/>
          </a:xfrm>
          <a:prstGeom prst="rect">
            <a:avLst/>
          </a:prstGeom>
          <a:noFill/>
        </p:spPr>
        <p:txBody>
          <a:bodyPr wrap="square" rtlCol="0">
            <a:spAutoFit/>
          </a:bodyPr>
          <a:lstStyle/>
          <a:p>
            <a:r>
              <a:rPr lang="en-US" sz="2800" dirty="0"/>
              <a:t>1 </a:t>
            </a:r>
            <a:r>
              <a:rPr lang="el-GR" sz="2800" dirty="0"/>
              <a:t>π</a:t>
            </a:r>
            <a:r>
              <a:rPr lang="en-US" sz="2800" dirty="0"/>
              <a:t> = 193%</a:t>
            </a:r>
          </a:p>
        </p:txBody>
      </p:sp>
      <p:sp>
        <p:nvSpPr>
          <p:cNvPr id="10" name="Rectangle 9">
            <a:extLst>
              <a:ext uri="{FF2B5EF4-FFF2-40B4-BE49-F238E27FC236}">
                <a16:creationId xmlns:a16="http://schemas.microsoft.com/office/drawing/2014/main" id="{1F7500D1-184C-40ED-9AFF-1234B71A74A8}"/>
              </a:ext>
            </a:extLst>
          </p:cNvPr>
          <p:cNvSpPr/>
          <p:nvPr/>
        </p:nvSpPr>
        <p:spPr>
          <a:xfrm>
            <a:off x="5998258" y="5155477"/>
            <a:ext cx="1795684" cy="523220"/>
          </a:xfrm>
          <a:prstGeom prst="rect">
            <a:avLst/>
          </a:prstGeom>
        </p:spPr>
        <p:txBody>
          <a:bodyPr wrap="none">
            <a:spAutoFit/>
          </a:bodyPr>
          <a:lstStyle/>
          <a:p>
            <a:pPr lvl="0"/>
            <a:r>
              <a:rPr lang="en-US" sz="2800" dirty="0">
                <a:solidFill>
                  <a:prstClr val="black"/>
                </a:solidFill>
              </a:rPr>
              <a:t>1 </a:t>
            </a:r>
            <a:r>
              <a:rPr lang="el-GR" sz="2800" dirty="0">
                <a:solidFill>
                  <a:prstClr val="black"/>
                </a:solidFill>
              </a:rPr>
              <a:t>π</a:t>
            </a:r>
            <a:r>
              <a:rPr lang="en-US" sz="2800" dirty="0">
                <a:solidFill>
                  <a:prstClr val="black"/>
                </a:solidFill>
              </a:rPr>
              <a:t> = 178%</a:t>
            </a:r>
          </a:p>
        </p:txBody>
      </p:sp>
      <p:sp>
        <p:nvSpPr>
          <p:cNvPr id="11" name="TextBox 10">
            <a:extLst>
              <a:ext uri="{FF2B5EF4-FFF2-40B4-BE49-F238E27FC236}">
                <a16:creationId xmlns:a16="http://schemas.microsoft.com/office/drawing/2014/main" id="{B8B3E926-6F38-44A3-B0F8-6CA4C654BD60}"/>
              </a:ext>
            </a:extLst>
          </p:cNvPr>
          <p:cNvSpPr txBox="1"/>
          <p:nvPr/>
        </p:nvSpPr>
        <p:spPr>
          <a:xfrm>
            <a:off x="457200" y="5867400"/>
            <a:ext cx="8229600" cy="369332"/>
          </a:xfrm>
          <a:prstGeom prst="rect">
            <a:avLst/>
          </a:prstGeom>
          <a:noFill/>
        </p:spPr>
        <p:txBody>
          <a:bodyPr wrap="square" rtlCol="0">
            <a:spAutoFit/>
          </a:bodyPr>
          <a:lstStyle/>
          <a:p>
            <a:r>
              <a:rPr lang="en-US" dirty="0"/>
              <a:t>Why do graphic designers so often get this wrong?</a:t>
            </a:r>
          </a:p>
        </p:txBody>
      </p:sp>
    </p:spTree>
    <p:extLst>
      <p:ext uri="{BB962C8B-B14F-4D97-AF65-F5344CB8AC3E}">
        <p14:creationId xmlns:p14="http://schemas.microsoft.com/office/powerpoint/2010/main" val="359284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4CDE-6ED1-4643-97C5-2EBB0E99A699}"/>
              </a:ext>
            </a:extLst>
          </p:cNvPr>
          <p:cNvSpPr>
            <a:spLocks noGrp="1"/>
          </p:cNvSpPr>
          <p:nvPr>
            <p:ph type="title"/>
          </p:nvPr>
        </p:nvSpPr>
        <p:spPr/>
        <p:txBody>
          <a:bodyPr>
            <a:normAutofit fontScale="90000"/>
          </a:bodyPr>
          <a:lstStyle/>
          <a:p>
            <a:r>
              <a:rPr lang="en-US" dirty="0"/>
              <a:t>Pie chart merriment</a:t>
            </a:r>
          </a:p>
        </p:txBody>
      </p:sp>
      <p:sp>
        <p:nvSpPr>
          <p:cNvPr id="3" name="Slide Number Placeholder 2">
            <a:extLst>
              <a:ext uri="{FF2B5EF4-FFF2-40B4-BE49-F238E27FC236}">
                <a16:creationId xmlns:a16="http://schemas.microsoft.com/office/drawing/2014/main" id="{604BD062-35DF-4B46-A2D3-EA6A28EC3A5E}"/>
              </a:ext>
            </a:extLst>
          </p:cNvPr>
          <p:cNvSpPr>
            <a:spLocks noGrp="1"/>
          </p:cNvSpPr>
          <p:nvPr>
            <p:ph type="sldNum" sz="quarter" idx="12"/>
          </p:nvPr>
        </p:nvSpPr>
        <p:spPr/>
        <p:txBody>
          <a:bodyPr/>
          <a:lstStyle/>
          <a:p>
            <a:fld id="{621225AB-15B9-4C79-A121-04D1DC7E2307}" type="slidenum">
              <a:rPr lang="en-US" smtClean="0"/>
              <a:t>71</a:t>
            </a:fld>
            <a:endParaRPr lang="en-US"/>
          </a:p>
        </p:txBody>
      </p:sp>
      <p:pic>
        <p:nvPicPr>
          <p:cNvPr id="4" name="Picture 3" descr="C:\Dropbox\Documents\TOGS\ch05-playfair\fig\pie-eaten.jpg">
            <a:extLst>
              <a:ext uri="{FF2B5EF4-FFF2-40B4-BE49-F238E27FC236}">
                <a16:creationId xmlns:a16="http://schemas.microsoft.com/office/drawing/2014/main" id="{6FC22537-8B13-4003-A69E-F3E09E4BE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57" y="1143000"/>
            <a:ext cx="3891066" cy="2560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pie chart&#10;&#10;Description automatically generated">
            <a:extLst>
              <a:ext uri="{FF2B5EF4-FFF2-40B4-BE49-F238E27FC236}">
                <a16:creationId xmlns:a16="http://schemas.microsoft.com/office/drawing/2014/main" id="{65E4C183-8A08-4E87-9258-B16494A34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7" y="3860070"/>
            <a:ext cx="4844143" cy="2834640"/>
          </a:xfrm>
          <a:prstGeom prst="rect">
            <a:avLst/>
          </a:prstGeom>
        </p:spPr>
      </p:pic>
      <p:sp>
        <p:nvSpPr>
          <p:cNvPr id="7" name="TextBox 6">
            <a:extLst>
              <a:ext uri="{FF2B5EF4-FFF2-40B4-BE49-F238E27FC236}">
                <a16:creationId xmlns:a16="http://schemas.microsoft.com/office/drawing/2014/main" id="{3DC940E2-C0C1-4A6E-82DB-4ED01F7D2FDE}"/>
              </a:ext>
            </a:extLst>
          </p:cNvPr>
          <p:cNvSpPr txBox="1"/>
          <p:nvPr/>
        </p:nvSpPr>
        <p:spPr>
          <a:xfrm>
            <a:off x="5181600" y="1295400"/>
            <a:ext cx="3472543" cy="1477328"/>
          </a:xfrm>
          <a:prstGeom prst="rect">
            <a:avLst/>
          </a:prstGeom>
          <a:noFill/>
        </p:spPr>
        <p:txBody>
          <a:bodyPr wrap="square" rtlCol="0">
            <a:spAutoFit/>
          </a:bodyPr>
          <a:lstStyle/>
          <a:p>
            <a:r>
              <a:rPr lang="en-US" dirty="0"/>
              <a:t>On the other hand, pie charts are a great source of merriment for people interested in graphics</a:t>
            </a:r>
          </a:p>
          <a:p>
            <a:endParaRPr lang="en-US" dirty="0"/>
          </a:p>
          <a:p>
            <a:r>
              <a:rPr lang="en-US" dirty="0"/>
              <a:t>But: how much </a:t>
            </a:r>
            <a:r>
              <a:rPr lang="el-GR" dirty="0"/>
              <a:t>π</a:t>
            </a:r>
            <a:r>
              <a:rPr lang="en-US" dirty="0"/>
              <a:t> have I eaten?</a:t>
            </a:r>
          </a:p>
        </p:txBody>
      </p:sp>
      <p:sp>
        <p:nvSpPr>
          <p:cNvPr id="8" name="TextBox 7">
            <a:extLst>
              <a:ext uri="{FF2B5EF4-FFF2-40B4-BE49-F238E27FC236}">
                <a16:creationId xmlns:a16="http://schemas.microsoft.com/office/drawing/2014/main" id="{7C9DFC75-CF75-43D2-ADCC-32040A1A3A2E}"/>
              </a:ext>
            </a:extLst>
          </p:cNvPr>
          <p:cNvSpPr txBox="1"/>
          <p:nvPr/>
        </p:nvSpPr>
        <p:spPr>
          <a:xfrm>
            <a:off x="5178019" y="3855720"/>
            <a:ext cx="3472543" cy="646331"/>
          </a:xfrm>
          <a:prstGeom prst="rect">
            <a:avLst/>
          </a:prstGeom>
          <a:noFill/>
        </p:spPr>
        <p:txBody>
          <a:bodyPr wrap="square" rtlCol="0">
            <a:spAutoFit/>
          </a:bodyPr>
          <a:lstStyle/>
          <a:p>
            <a:r>
              <a:rPr lang="en-US" dirty="0"/>
              <a:t>What perceptual ideas make this a great joke and lesson?</a:t>
            </a:r>
          </a:p>
        </p:txBody>
      </p:sp>
      <p:sp>
        <p:nvSpPr>
          <p:cNvPr id="9" name="TextBox 8">
            <a:extLst>
              <a:ext uri="{FF2B5EF4-FFF2-40B4-BE49-F238E27FC236}">
                <a16:creationId xmlns:a16="http://schemas.microsoft.com/office/drawing/2014/main" id="{896C9CB0-EBE8-49DA-9AA9-B1FBC2AB96AB}"/>
              </a:ext>
            </a:extLst>
          </p:cNvPr>
          <p:cNvSpPr txBox="1"/>
          <p:nvPr/>
        </p:nvSpPr>
        <p:spPr>
          <a:xfrm rot="10800000">
            <a:off x="5486400" y="4953000"/>
            <a:ext cx="3200400" cy="646331"/>
          </a:xfrm>
          <a:prstGeom prst="rect">
            <a:avLst/>
          </a:prstGeom>
          <a:noFill/>
        </p:spPr>
        <p:txBody>
          <a:bodyPr wrap="square" rtlCol="0">
            <a:spAutoFit/>
          </a:bodyPr>
          <a:lstStyle/>
          <a:p>
            <a:r>
              <a:rPr lang="en-US" dirty="0"/>
              <a:t>Once you see the pyramid, it’s hard to see the pie.</a:t>
            </a:r>
          </a:p>
        </p:txBody>
      </p:sp>
    </p:spTree>
    <p:extLst>
      <p:ext uri="{BB962C8B-B14F-4D97-AF65-F5344CB8AC3E}">
        <p14:creationId xmlns:p14="http://schemas.microsoft.com/office/powerpoint/2010/main" val="32487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3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can be used to great effect</a:t>
            </a:r>
          </a:p>
        </p:txBody>
      </p:sp>
      <p:sp>
        <p:nvSpPr>
          <p:cNvPr id="3" name="Slide Number Placeholder 2"/>
          <p:cNvSpPr>
            <a:spLocks noGrp="1"/>
          </p:cNvSpPr>
          <p:nvPr>
            <p:ph type="sldNum" sz="quarter" idx="12"/>
          </p:nvPr>
        </p:nvSpPr>
        <p:spPr/>
        <p:txBody>
          <a:bodyPr/>
          <a:lstStyle/>
          <a:p>
            <a:fld id="{621225AB-15B9-4C79-A121-04D1DC7E2307}" type="slidenum">
              <a:rPr lang="en-US" smtClean="0"/>
              <a:t>72</a:t>
            </a:fld>
            <a:endParaRPr lang="en-US"/>
          </a:p>
        </p:txBody>
      </p:sp>
      <p:pic>
        <p:nvPicPr>
          <p:cNvPr id="2050" name="Picture 2" descr="C:\Dropbox\Documents\TOGS\ch05-playfair\fig\album-1883-navigation-botto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00200"/>
            <a:ext cx="4984090" cy="3396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5410200"/>
            <a:ext cx="8229600" cy="523220"/>
          </a:xfrm>
          <a:prstGeom prst="rect">
            <a:avLst/>
          </a:prstGeom>
          <a:noFill/>
        </p:spPr>
        <p:txBody>
          <a:bodyPr wrap="square" rtlCol="0">
            <a:spAutoFit/>
          </a:bodyPr>
          <a:lstStyle/>
          <a:p>
            <a:r>
              <a:rPr lang="en-US" sz="1400" dirty="0"/>
              <a:t>Émile </a:t>
            </a:r>
            <a:r>
              <a:rPr lang="en-US" sz="1400" dirty="0" err="1"/>
              <a:t>Cheysson</a:t>
            </a:r>
            <a:r>
              <a:rPr lang="en-US" sz="1400" i="1" dirty="0"/>
              <a:t>,</a:t>
            </a:r>
            <a:r>
              <a:rPr lang="fr-FR" sz="1400" i="1" dirty="0"/>
              <a:t> </a:t>
            </a:r>
            <a:r>
              <a:rPr lang="fr-FR" sz="1400" dirty="0"/>
              <a:t>Mouvement de la Navigation Dans le Port de Paris et les Principaux Ports </a:t>
            </a:r>
            <a:r>
              <a:rPr lang="fr-FR" sz="1400" dirty="0" err="1"/>
              <a:t>Francais</a:t>
            </a:r>
            <a:r>
              <a:rPr lang="fr-FR" sz="1400" dirty="0"/>
              <a:t> en 1883.</a:t>
            </a:r>
            <a:r>
              <a:rPr lang="en-US" sz="1400" dirty="0"/>
              <a:t> </a:t>
            </a:r>
            <a:r>
              <a:rPr lang="en-US" sz="1400" i="1" dirty="0"/>
              <a:t>Album de Statistique </a:t>
            </a:r>
            <a:r>
              <a:rPr lang="en-US" sz="1400" i="1" dirty="0" err="1"/>
              <a:t>Graphique</a:t>
            </a:r>
            <a:r>
              <a:rPr lang="en-US" sz="1400" dirty="0"/>
              <a:t>, 1885, plate 17. </a:t>
            </a:r>
            <a:r>
              <a:rPr lang="en-US" sz="1400" dirty="0">
                <a:hlinkClick r:id="rId3"/>
              </a:rPr>
              <a:t>https://bit.ly/47DwnKU</a:t>
            </a:r>
            <a:r>
              <a:rPr lang="en-US" sz="1400" dirty="0"/>
              <a:t> </a:t>
            </a:r>
          </a:p>
        </p:txBody>
      </p:sp>
      <p:sp>
        <p:nvSpPr>
          <p:cNvPr id="5" name="TextBox 4"/>
          <p:cNvSpPr txBox="1"/>
          <p:nvPr/>
        </p:nvSpPr>
        <p:spPr>
          <a:xfrm>
            <a:off x="5715000" y="1600200"/>
            <a:ext cx="2971800" cy="2739211"/>
          </a:xfrm>
          <a:prstGeom prst="rect">
            <a:avLst/>
          </a:prstGeom>
          <a:noFill/>
        </p:spPr>
        <p:txBody>
          <a:bodyPr wrap="square" rtlCol="0">
            <a:spAutoFit/>
          </a:bodyPr>
          <a:lstStyle/>
          <a:p>
            <a:r>
              <a:rPr lang="en-US" dirty="0"/>
              <a:t>This graphic uses pie charts to show the transport of different kinds of goods  to the ports of Paris and the principal maritime ports</a:t>
            </a:r>
          </a:p>
          <a:p>
            <a:endParaRPr lang="en-US" dirty="0"/>
          </a:p>
          <a:p>
            <a:pPr marL="285750" indent="-285750">
              <a:buFont typeface="Arial" panose="020B0604020202020204" pitchFamily="34" charset="0"/>
              <a:buChar char="•"/>
            </a:pPr>
            <a:r>
              <a:rPr lang="en-US" sz="1600" b="1" dirty="0"/>
              <a:t>size</a:t>
            </a:r>
            <a:r>
              <a:rPr lang="en-US" sz="1600" dirty="0"/>
              <a:t> of each pie reflects </a:t>
            </a:r>
            <a:r>
              <a:rPr lang="en-US" sz="1600" dirty="0">
                <a:solidFill>
                  <a:srgbClr val="FF0000"/>
                </a:solidFill>
              </a:rPr>
              <a:t>total</a:t>
            </a:r>
          </a:p>
          <a:p>
            <a:pPr marL="285750" indent="-285750">
              <a:buFont typeface="Arial" panose="020B0604020202020204" pitchFamily="34" charset="0"/>
              <a:buChar char="•"/>
            </a:pPr>
            <a:r>
              <a:rPr lang="en-US" sz="1600" b="1" dirty="0"/>
              <a:t>sectors</a:t>
            </a:r>
            <a:r>
              <a:rPr lang="en-US" sz="1600" dirty="0"/>
              <a:t> reflect </a:t>
            </a:r>
            <a:r>
              <a:rPr lang="en-US" sz="1600" dirty="0">
                <a:solidFill>
                  <a:srgbClr val="FF0000"/>
                </a:solidFill>
              </a:rPr>
              <a:t>relative %</a:t>
            </a:r>
          </a:p>
          <a:p>
            <a:pPr marL="285750" indent="-285750">
              <a:buFont typeface="Arial" panose="020B0604020202020204" pitchFamily="34" charset="0"/>
              <a:buChar char="•"/>
            </a:pPr>
            <a:r>
              <a:rPr lang="en-US" sz="1600" b="1" dirty="0"/>
              <a:t>location</a:t>
            </a:r>
            <a:r>
              <a:rPr lang="en-US" sz="1600" dirty="0"/>
              <a:t> places them in geo </a:t>
            </a:r>
            <a:r>
              <a:rPr lang="en-US" sz="1600" dirty="0">
                <a:solidFill>
                  <a:srgbClr val="FF0000"/>
                </a:solidFill>
              </a:rPr>
              <a:t>context</a:t>
            </a:r>
          </a:p>
        </p:txBody>
      </p:sp>
    </p:spTree>
    <p:extLst>
      <p:ext uri="{BB962C8B-B14F-4D97-AF65-F5344CB8AC3E}">
        <p14:creationId xmlns:p14="http://schemas.microsoft.com/office/powerpoint/2010/main" val="34213782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3D pie charts are usually evil</a:t>
            </a:r>
          </a:p>
        </p:txBody>
      </p:sp>
      <p:sp>
        <p:nvSpPr>
          <p:cNvPr id="3" name="Slide Number Placeholder 2"/>
          <p:cNvSpPr>
            <a:spLocks noGrp="1"/>
          </p:cNvSpPr>
          <p:nvPr>
            <p:ph type="sldNum" sz="quarter" idx="12"/>
          </p:nvPr>
        </p:nvSpPr>
        <p:spPr/>
        <p:txBody>
          <a:bodyPr/>
          <a:lstStyle/>
          <a:p>
            <a:fld id="{621225AB-15B9-4C79-A121-04D1DC7E2307}" type="slidenum">
              <a:rPr lang="en-US" smtClean="0"/>
              <a:t>73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03695"/>
            <a:ext cx="7139940" cy="3230880"/>
          </a:xfrm>
          <a:prstGeom prst="rect">
            <a:avLst/>
          </a:prstGeom>
        </p:spPr>
      </p:pic>
      <p:sp>
        <p:nvSpPr>
          <p:cNvPr id="5" name="TextBox 4"/>
          <p:cNvSpPr txBox="1"/>
          <p:nvPr/>
        </p:nvSpPr>
        <p:spPr>
          <a:xfrm>
            <a:off x="762000" y="5181600"/>
            <a:ext cx="7924800" cy="1200329"/>
          </a:xfrm>
          <a:prstGeom prst="rect">
            <a:avLst/>
          </a:prstGeom>
          <a:noFill/>
        </p:spPr>
        <p:txBody>
          <a:bodyPr wrap="square" rtlCol="0">
            <a:spAutoFit/>
          </a:bodyPr>
          <a:lstStyle/>
          <a:p>
            <a:r>
              <a:rPr lang="en-US" dirty="0"/>
              <a:t>What was the intent of the designer of this graphic?</a:t>
            </a:r>
          </a:p>
          <a:p>
            <a:r>
              <a:rPr lang="en-US" dirty="0"/>
              <a:t>Which category led to the greatest total deaths?</a:t>
            </a:r>
          </a:p>
          <a:p>
            <a:r>
              <a:rPr lang="en-US" dirty="0"/>
              <a:t>What was the proportion of deaths due to strokes?</a:t>
            </a:r>
          </a:p>
          <a:p>
            <a:r>
              <a:rPr lang="en-US" dirty="0"/>
              <a:t>Did more people die from strokes vs. accidents? </a:t>
            </a:r>
          </a:p>
        </p:txBody>
      </p:sp>
    </p:spTree>
    <p:extLst>
      <p:ext uri="{BB962C8B-B14F-4D97-AF65-F5344CB8AC3E}">
        <p14:creationId xmlns:p14="http://schemas.microsoft.com/office/powerpoint/2010/main" val="109052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Simple re-design makes it clearer</a:t>
            </a:r>
          </a:p>
        </p:txBody>
      </p:sp>
      <p:sp>
        <p:nvSpPr>
          <p:cNvPr id="3" name="Slide Number Placeholder 2"/>
          <p:cNvSpPr>
            <a:spLocks noGrp="1"/>
          </p:cNvSpPr>
          <p:nvPr>
            <p:ph type="sldNum" sz="quarter" idx="12"/>
          </p:nvPr>
        </p:nvSpPr>
        <p:spPr/>
        <p:txBody>
          <a:bodyPr/>
          <a:lstStyle/>
          <a:p>
            <a:fld id="{621225AB-15B9-4C79-A121-04D1DC7E2307}" type="slidenum">
              <a:rPr lang="en-US" smtClean="0"/>
              <a:t>74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495425"/>
            <a:ext cx="6934200" cy="3867150"/>
          </a:xfrm>
          <a:prstGeom prst="rect">
            <a:avLst/>
          </a:prstGeom>
        </p:spPr>
      </p:pic>
    </p:spTree>
    <p:extLst>
      <p:ext uri="{BB962C8B-B14F-4D97-AF65-F5344CB8AC3E}">
        <p14:creationId xmlns:p14="http://schemas.microsoft.com/office/powerpoint/2010/main" val="348163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Or, try to use direct labels</a:t>
            </a:r>
          </a:p>
        </p:txBody>
      </p:sp>
      <p:sp>
        <p:nvSpPr>
          <p:cNvPr id="3" name="Slide Number Placeholder 2"/>
          <p:cNvSpPr>
            <a:spLocks noGrp="1"/>
          </p:cNvSpPr>
          <p:nvPr>
            <p:ph type="sldNum" sz="quarter" idx="12"/>
          </p:nvPr>
        </p:nvSpPr>
        <p:spPr/>
        <p:txBody>
          <a:bodyPr/>
          <a:lstStyle/>
          <a:p>
            <a:fld id="{621225AB-15B9-4C79-A121-04D1DC7E2307}" type="slidenum">
              <a:rPr lang="en-US" smtClean="0"/>
              <a:t>75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03695"/>
            <a:ext cx="7139940" cy="3230880"/>
          </a:xfrm>
          <a:prstGeom prst="rect">
            <a:avLst/>
          </a:prstGeom>
        </p:spPr>
      </p:pic>
      <p:sp>
        <p:nvSpPr>
          <p:cNvPr id="6" name="TextBox 5">
            <a:extLst>
              <a:ext uri="{FF2B5EF4-FFF2-40B4-BE49-F238E27FC236}">
                <a16:creationId xmlns:a16="http://schemas.microsoft.com/office/drawing/2014/main" id="{DF0BB62B-EA75-4502-BE1C-CBDBA0F0BD53}"/>
              </a:ext>
            </a:extLst>
          </p:cNvPr>
          <p:cNvSpPr txBox="1"/>
          <p:nvPr/>
        </p:nvSpPr>
        <p:spPr>
          <a:xfrm>
            <a:off x="3581400" y="2362200"/>
            <a:ext cx="1447800" cy="307777"/>
          </a:xfrm>
          <a:prstGeom prst="rect">
            <a:avLst/>
          </a:prstGeom>
          <a:noFill/>
        </p:spPr>
        <p:txBody>
          <a:bodyPr wrap="square" rtlCol="0">
            <a:spAutoFit/>
          </a:bodyPr>
          <a:lstStyle/>
          <a:p>
            <a:pPr algn="ctr"/>
            <a:r>
              <a:rPr lang="en-US" sz="1400" dirty="0">
                <a:solidFill>
                  <a:schemeClr val="bg1"/>
                </a:solidFill>
              </a:rPr>
              <a:t>Heart disease</a:t>
            </a:r>
          </a:p>
        </p:txBody>
      </p:sp>
      <p:sp>
        <p:nvSpPr>
          <p:cNvPr id="7" name="TextBox 6">
            <a:extLst>
              <a:ext uri="{FF2B5EF4-FFF2-40B4-BE49-F238E27FC236}">
                <a16:creationId xmlns:a16="http://schemas.microsoft.com/office/drawing/2014/main" id="{BCD7A9AB-C93C-4AD3-87F2-4D548484C0B2}"/>
              </a:ext>
            </a:extLst>
          </p:cNvPr>
          <p:cNvSpPr txBox="1"/>
          <p:nvPr/>
        </p:nvSpPr>
        <p:spPr>
          <a:xfrm>
            <a:off x="3695700" y="3290610"/>
            <a:ext cx="1219200" cy="307777"/>
          </a:xfrm>
          <a:prstGeom prst="rect">
            <a:avLst/>
          </a:prstGeom>
          <a:noFill/>
        </p:spPr>
        <p:txBody>
          <a:bodyPr wrap="square" rtlCol="0">
            <a:spAutoFit/>
          </a:bodyPr>
          <a:lstStyle/>
          <a:p>
            <a:pPr algn="ctr"/>
            <a:r>
              <a:rPr lang="en-US" sz="1400" dirty="0">
                <a:solidFill>
                  <a:schemeClr val="bg1"/>
                </a:solidFill>
              </a:rPr>
              <a:t>Cancer</a:t>
            </a:r>
          </a:p>
        </p:txBody>
      </p:sp>
      <p:sp>
        <p:nvSpPr>
          <p:cNvPr id="8" name="TextBox 7">
            <a:extLst>
              <a:ext uri="{FF2B5EF4-FFF2-40B4-BE49-F238E27FC236}">
                <a16:creationId xmlns:a16="http://schemas.microsoft.com/office/drawing/2014/main" id="{E960EBB3-8FCE-413D-9467-1DA3A36429EB}"/>
              </a:ext>
            </a:extLst>
          </p:cNvPr>
          <p:cNvSpPr txBox="1"/>
          <p:nvPr/>
        </p:nvSpPr>
        <p:spPr>
          <a:xfrm>
            <a:off x="1676400" y="2334208"/>
            <a:ext cx="1524000" cy="307777"/>
          </a:xfrm>
          <a:prstGeom prst="rect">
            <a:avLst/>
          </a:prstGeom>
          <a:noFill/>
        </p:spPr>
        <p:txBody>
          <a:bodyPr wrap="square" rtlCol="0">
            <a:spAutoFit/>
          </a:bodyPr>
          <a:lstStyle/>
          <a:p>
            <a:pPr algn="ctr"/>
            <a:r>
              <a:rPr lang="en-US" sz="1400" dirty="0"/>
              <a:t>Other causes</a:t>
            </a:r>
          </a:p>
        </p:txBody>
      </p:sp>
      <p:sp>
        <p:nvSpPr>
          <p:cNvPr id="9" name="TextBox 8">
            <a:extLst>
              <a:ext uri="{FF2B5EF4-FFF2-40B4-BE49-F238E27FC236}">
                <a16:creationId xmlns:a16="http://schemas.microsoft.com/office/drawing/2014/main" id="{1B53DDA7-0EB4-46DD-91FB-6F7231DD69DD}"/>
              </a:ext>
            </a:extLst>
          </p:cNvPr>
          <p:cNvSpPr txBox="1"/>
          <p:nvPr/>
        </p:nvSpPr>
        <p:spPr>
          <a:xfrm>
            <a:off x="2743200" y="3754815"/>
            <a:ext cx="1066800" cy="307777"/>
          </a:xfrm>
          <a:prstGeom prst="rect">
            <a:avLst/>
          </a:prstGeom>
          <a:noFill/>
        </p:spPr>
        <p:txBody>
          <a:bodyPr wrap="square" rtlCol="0">
            <a:spAutoFit/>
          </a:bodyPr>
          <a:lstStyle/>
          <a:p>
            <a:pPr algn="ctr"/>
            <a:r>
              <a:rPr lang="en-US" sz="1400" dirty="0"/>
              <a:t>Stroke</a:t>
            </a:r>
          </a:p>
        </p:txBody>
      </p:sp>
      <p:sp>
        <p:nvSpPr>
          <p:cNvPr id="10" name="TextBox 9">
            <a:extLst>
              <a:ext uri="{FF2B5EF4-FFF2-40B4-BE49-F238E27FC236}">
                <a16:creationId xmlns:a16="http://schemas.microsoft.com/office/drawing/2014/main" id="{10738EF5-D242-46BB-A65C-6B11F22FF489}"/>
              </a:ext>
            </a:extLst>
          </p:cNvPr>
          <p:cNvSpPr txBox="1"/>
          <p:nvPr/>
        </p:nvSpPr>
        <p:spPr>
          <a:xfrm>
            <a:off x="5486400" y="5026695"/>
            <a:ext cx="3124200" cy="646331"/>
          </a:xfrm>
          <a:prstGeom prst="rect">
            <a:avLst/>
          </a:prstGeom>
          <a:noFill/>
        </p:spPr>
        <p:txBody>
          <a:bodyPr wrap="square" rtlCol="0">
            <a:spAutoFit/>
          </a:bodyPr>
          <a:lstStyle/>
          <a:p>
            <a:r>
              <a:rPr lang="en-US" dirty="0"/>
              <a:t>As a rule of thumb, pie charts max out at ~ 5-7 sectors</a:t>
            </a:r>
          </a:p>
        </p:txBody>
      </p:sp>
      <p:sp>
        <p:nvSpPr>
          <p:cNvPr id="11" name="TextBox 10">
            <a:extLst>
              <a:ext uri="{FF2B5EF4-FFF2-40B4-BE49-F238E27FC236}">
                <a16:creationId xmlns:a16="http://schemas.microsoft.com/office/drawing/2014/main" id="{A9593A5D-746E-448F-ABA6-7E2B80A5A845}"/>
              </a:ext>
            </a:extLst>
          </p:cNvPr>
          <p:cNvSpPr txBox="1"/>
          <p:nvPr/>
        </p:nvSpPr>
        <p:spPr>
          <a:xfrm>
            <a:off x="1612639" y="4156196"/>
            <a:ext cx="1447800" cy="523220"/>
          </a:xfrm>
          <a:prstGeom prst="rect">
            <a:avLst/>
          </a:prstGeom>
          <a:noFill/>
        </p:spPr>
        <p:txBody>
          <a:bodyPr wrap="square" rtlCol="0">
            <a:spAutoFit/>
          </a:bodyPr>
          <a:lstStyle/>
          <a:p>
            <a:pPr algn="ctr"/>
            <a:r>
              <a:rPr lang="en-US" sz="1400" dirty="0">
                <a:solidFill>
                  <a:schemeClr val="bg1"/>
                </a:solidFill>
              </a:rPr>
              <a:t>Chronic resp. disease</a:t>
            </a:r>
          </a:p>
        </p:txBody>
      </p:sp>
      <p:sp>
        <p:nvSpPr>
          <p:cNvPr id="13" name="TextBox 12">
            <a:extLst>
              <a:ext uri="{FF2B5EF4-FFF2-40B4-BE49-F238E27FC236}">
                <a16:creationId xmlns:a16="http://schemas.microsoft.com/office/drawing/2014/main" id="{FDD82398-7FF0-43B3-B784-56616379AEC8}"/>
              </a:ext>
            </a:extLst>
          </p:cNvPr>
          <p:cNvSpPr txBox="1"/>
          <p:nvPr/>
        </p:nvSpPr>
        <p:spPr>
          <a:xfrm>
            <a:off x="1447800" y="3534243"/>
            <a:ext cx="1143000" cy="307777"/>
          </a:xfrm>
          <a:prstGeom prst="rect">
            <a:avLst/>
          </a:prstGeom>
          <a:noFill/>
        </p:spPr>
        <p:txBody>
          <a:bodyPr wrap="square" rtlCol="0">
            <a:spAutoFit/>
          </a:bodyPr>
          <a:lstStyle/>
          <a:p>
            <a:pPr algn="ctr"/>
            <a:r>
              <a:rPr lang="en-US" sz="1400" dirty="0">
                <a:solidFill>
                  <a:schemeClr val="bg1"/>
                </a:solidFill>
              </a:rPr>
              <a:t>Accidents</a:t>
            </a:r>
          </a:p>
        </p:txBody>
      </p:sp>
      <p:sp>
        <p:nvSpPr>
          <p:cNvPr id="14" name="TextBox 13">
            <a:extLst>
              <a:ext uri="{FF2B5EF4-FFF2-40B4-BE49-F238E27FC236}">
                <a16:creationId xmlns:a16="http://schemas.microsoft.com/office/drawing/2014/main" id="{4E4872B3-80E1-46C0-9B94-B9D30D4EE0B0}"/>
              </a:ext>
            </a:extLst>
          </p:cNvPr>
          <p:cNvSpPr txBox="1"/>
          <p:nvPr/>
        </p:nvSpPr>
        <p:spPr>
          <a:xfrm>
            <a:off x="1022791" y="2890541"/>
            <a:ext cx="685800" cy="307777"/>
          </a:xfrm>
          <a:prstGeom prst="rect">
            <a:avLst/>
          </a:prstGeom>
          <a:noFill/>
        </p:spPr>
        <p:txBody>
          <a:bodyPr wrap="square" rtlCol="0">
            <a:spAutoFit/>
          </a:bodyPr>
          <a:lstStyle/>
          <a:p>
            <a:pPr algn="ctr"/>
            <a:r>
              <a:rPr lang="en-US" sz="1400" dirty="0"/>
              <a:t>??</a:t>
            </a:r>
          </a:p>
        </p:txBody>
      </p:sp>
      <p:cxnSp>
        <p:nvCxnSpPr>
          <p:cNvPr id="16" name="Straight Connector 15">
            <a:extLst>
              <a:ext uri="{FF2B5EF4-FFF2-40B4-BE49-F238E27FC236}">
                <a16:creationId xmlns:a16="http://schemas.microsoft.com/office/drawing/2014/main" id="{ED0816C7-C541-4F85-914A-3E6B785F26BA}"/>
              </a:ext>
            </a:extLst>
          </p:cNvPr>
          <p:cNvCxnSpPr/>
          <p:nvPr/>
        </p:nvCxnSpPr>
        <p:spPr>
          <a:xfrm>
            <a:off x="5943600" y="2438400"/>
            <a:ext cx="1981200" cy="1981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386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Y-axis: Really evil graphs</a:t>
            </a:r>
          </a:p>
        </p:txBody>
      </p:sp>
      <p:sp>
        <p:nvSpPr>
          <p:cNvPr id="3" name="Slide Number Placeholder 2"/>
          <p:cNvSpPr>
            <a:spLocks noGrp="1"/>
          </p:cNvSpPr>
          <p:nvPr>
            <p:ph type="sldNum" sz="quarter" idx="12"/>
          </p:nvPr>
        </p:nvSpPr>
        <p:spPr/>
        <p:txBody>
          <a:bodyPr/>
          <a:lstStyle/>
          <a:p>
            <a:fld id="{621225AB-15B9-4C79-A121-04D1DC7E2307}" type="slidenum">
              <a:rPr lang="en-US" smtClean="0"/>
              <a:t>76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286000"/>
            <a:ext cx="4885715" cy="3866667"/>
          </a:xfrm>
          <a:prstGeom prst="rect">
            <a:avLst/>
          </a:prstGeom>
        </p:spPr>
      </p:pic>
      <p:sp>
        <p:nvSpPr>
          <p:cNvPr id="5" name="TextBox 4"/>
          <p:cNvSpPr txBox="1"/>
          <p:nvPr/>
        </p:nvSpPr>
        <p:spPr>
          <a:xfrm>
            <a:off x="533400" y="1295400"/>
            <a:ext cx="8229600" cy="830997"/>
          </a:xfrm>
          <a:prstGeom prst="rect">
            <a:avLst/>
          </a:prstGeom>
          <a:noFill/>
        </p:spPr>
        <p:txBody>
          <a:bodyPr wrap="square" rtlCol="0">
            <a:spAutoFit/>
          </a:bodyPr>
          <a:lstStyle/>
          <a:p>
            <a:r>
              <a:rPr lang="en-US" sz="2400" dirty="0"/>
              <a:t>After pie charts, double Y-axis graphs have caused more trouble than almost any other </a:t>
            </a:r>
          </a:p>
        </p:txBody>
      </p:sp>
      <p:sp>
        <p:nvSpPr>
          <p:cNvPr id="6" name="TextBox 5"/>
          <p:cNvSpPr txBox="1"/>
          <p:nvPr/>
        </p:nvSpPr>
        <p:spPr>
          <a:xfrm>
            <a:off x="533400" y="2438400"/>
            <a:ext cx="2895600" cy="3046988"/>
          </a:xfrm>
          <a:prstGeom prst="rect">
            <a:avLst/>
          </a:prstGeom>
          <a:noFill/>
        </p:spPr>
        <p:txBody>
          <a:bodyPr wrap="square" rtlCol="0">
            <a:spAutoFit/>
          </a:bodyPr>
          <a:lstStyle/>
          <a:p>
            <a:r>
              <a:rPr lang="en-US" dirty="0"/>
              <a:t>OMG, </a:t>
            </a:r>
            <a:r>
              <a:rPr lang="en-US" dirty="0">
                <a:solidFill>
                  <a:srgbClr val="C228FF"/>
                </a:solidFill>
              </a:rPr>
              <a:t>autism</a:t>
            </a:r>
            <a:r>
              <a:rPr lang="en-US" dirty="0"/>
              <a:t> has been increasing directly with sales of </a:t>
            </a:r>
            <a:r>
              <a:rPr lang="en-US" dirty="0">
                <a:solidFill>
                  <a:srgbClr val="FF0000"/>
                </a:solidFill>
              </a:rPr>
              <a:t>organic</a:t>
            </a:r>
            <a:r>
              <a:rPr lang="en-US" dirty="0"/>
              <a:t> food!</a:t>
            </a:r>
          </a:p>
          <a:p>
            <a:endParaRPr lang="en-US" dirty="0"/>
          </a:p>
          <a:p>
            <a:r>
              <a:rPr lang="en-US" sz="4000" dirty="0">
                <a:solidFill>
                  <a:srgbClr val="FF0000"/>
                </a:solidFill>
              </a:rPr>
              <a:t>BAN ORGANIC FOOD!</a:t>
            </a:r>
          </a:p>
        </p:txBody>
      </p:sp>
    </p:spTree>
    <p:extLst>
      <p:ext uri="{BB962C8B-B14F-4D97-AF65-F5344CB8AC3E}">
        <p14:creationId xmlns:p14="http://schemas.microsoft.com/office/powerpoint/2010/main" val="389979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00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But, can be used to great effect</a:t>
            </a:r>
          </a:p>
        </p:txBody>
      </p:sp>
      <p:sp>
        <p:nvSpPr>
          <p:cNvPr id="3" name="Slide Number Placeholder 2"/>
          <p:cNvSpPr>
            <a:spLocks noGrp="1"/>
          </p:cNvSpPr>
          <p:nvPr>
            <p:ph type="sldNum" sz="quarter" idx="12"/>
          </p:nvPr>
        </p:nvSpPr>
        <p:spPr/>
        <p:txBody>
          <a:bodyPr/>
          <a:lstStyle/>
          <a:p>
            <a:fld id="{621225AB-15B9-4C79-A121-04D1DC7E2307}" type="slidenum">
              <a:rPr lang="en-US" smtClean="0"/>
              <a:t>77</a:t>
            </a:fld>
            <a:endParaRPr lang="en-US"/>
          </a:p>
        </p:txBody>
      </p:sp>
      <p:pic>
        <p:nvPicPr>
          <p:cNvPr id="3074" name="Picture 2" descr="C:\Dropbox\Documents\TOGS\ch05-playfair\fig\playfair-whe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2933700"/>
            <a:ext cx="7143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143000"/>
            <a:ext cx="8229600" cy="1723549"/>
          </a:xfrm>
          <a:prstGeom prst="rect">
            <a:avLst/>
          </a:prstGeom>
          <a:noFill/>
        </p:spPr>
        <p:txBody>
          <a:bodyPr wrap="square" rtlCol="0">
            <a:spAutoFit/>
          </a:bodyPr>
          <a:lstStyle/>
          <a:p>
            <a:r>
              <a:rPr lang="en-US" sz="1600" dirty="0"/>
              <a:t>William Playfair invented the pie chart, line chart and bar chart.</a:t>
            </a:r>
          </a:p>
          <a:p>
            <a:r>
              <a:rPr lang="en-US" sz="1600" dirty="0"/>
              <a:t>In this figure, he shows 3 parallel time series over a 250-year period, 1560--1810</a:t>
            </a:r>
          </a:p>
          <a:p>
            <a:pPr marL="285750" indent="-285750">
              <a:buFont typeface="Arial" panose="020B0604020202020204" pitchFamily="34" charset="0"/>
              <a:buChar char="•"/>
            </a:pPr>
            <a:r>
              <a:rPr lang="en-US" sz="1400" dirty="0"/>
              <a:t>weekly wages of a good mechanic</a:t>
            </a:r>
          </a:p>
          <a:p>
            <a:pPr marL="285750" indent="-285750">
              <a:buFont typeface="Arial" panose="020B0604020202020204" pitchFamily="34" charset="0"/>
              <a:buChar char="•"/>
            </a:pPr>
            <a:r>
              <a:rPr lang="en-US" sz="1400" dirty="0"/>
              <a:t>price of wheat</a:t>
            </a:r>
          </a:p>
          <a:p>
            <a:pPr marL="285750" indent="-285750">
              <a:buFont typeface="Arial" panose="020B0604020202020204" pitchFamily="34" charset="0"/>
              <a:buChar char="•"/>
            </a:pPr>
            <a:r>
              <a:rPr lang="en-US" sz="1400" dirty="0"/>
              <a:t>reigning monarch</a:t>
            </a:r>
          </a:p>
          <a:p>
            <a:r>
              <a:rPr lang="en-US" sz="1600" dirty="0">
                <a:solidFill>
                  <a:srgbClr val="0070C0"/>
                </a:solidFill>
              </a:rPr>
              <a:t>Goal: </a:t>
            </a:r>
            <a:r>
              <a:rPr lang="en-US" sz="1600" dirty="0"/>
              <a:t>show that workers were better off most recently (1810) than in the past. </a:t>
            </a:r>
          </a:p>
          <a:p>
            <a:r>
              <a:rPr lang="en-US" sz="1600" dirty="0">
                <a:solidFill>
                  <a:srgbClr val="0070C0"/>
                </a:solidFill>
              </a:rPr>
              <a:t>Is this what you see?</a:t>
            </a:r>
          </a:p>
        </p:txBody>
      </p:sp>
      <p:sp>
        <p:nvSpPr>
          <p:cNvPr id="5" name="TextBox 4">
            <a:extLst>
              <a:ext uri="{FF2B5EF4-FFF2-40B4-BE49-F238E27FC236}">
                <a16:creationId xmlns:a16="http://schemas.microsoft.com/office/drawing/2014/main" id="{0DC02B00-3B2F-D40E-6846-0E5491DF53FA}"/>
              </a:ext>
            </a:extLst>
          </p:cNvPr>
          <p:cNvSpPr txBox="1"/>
          <p:nvPr/>
        </p:nvSpPr>
        <p:spPr>
          <a:xfrm>
            <a:off x="1582882" y="4450318"/>
            <a:ext cx="838200" cy="369332"/>
          </a:xfrm>
          <a:prstGeom prst="rect">
            <a:avLst/>
          </a:prstGeom>
          <a:noFill/>
        </p:spPr>
        <p:txBody>
          <a:bodyPr wrap="square" rtlCol="0">
            <a:spAutoFit/>
          </a:bodyPr>
          <a:lstStyle/>
          <a:p>
            <a:r>
              <a:rPr lang="en-CA" dirty="0"/>
              <a:t>wheat</a:t>
            </a:r>
          </a:p>
        </p:txBody>
      </p:sp>
      <p:sp>
        <p:nvSpPr>
          <p:cNvPr id="6" name="TextBox 5">
            <a:extLst>
              <a:ext uri="{FF2B5EF4-FFF2-40B4-BE49-F238E27FC236}">
                <a16:creationId xmlns:a16="http://schemas.microsoft.com/office/drawing/2014/main" id="{BD9C8AC4-CE76-5877-714B-1D36EF11C869}"/>
              </a:ext>
            </a:extLst>
          </p:cNvPr>
          <p:cNvSpPr txBox="1"/>
          <p:nvPr/>
        </p:nvSpPr>
        <p:spPr>
          <a:xfrm>
            <a:off x="1603664" y="5791200"/>
            <a:ext cx="838200" cy="369332"/>
          </a:xfrm>
          <a:prstGeom prst="rect">
            <a:avLst/>
          </a:prstGeom>
          <a:noFill/>
        </p:spPr>
        <p:txBody>
          <a:bodyPr wrap="square" rtlCol="0">
            <a:spAutoFit/>
          </a:bodyPr>
          <a:lstStyle/>
          <a:p>
            <a:r>
              <a:rPr lang="en-CA" dirty="0"/>
              <a:t>wages</a:t>
            </a:r>
          </a:p>
        </p:txBody>
      </p:sp>
    </p:spTree>
    <p:extLst>
      <p:ext uri="{BB962C8B-B14F-4D97-AF65-F5344CB8AC3E}">
        <p14:creationId xmlns:p14="http://schemas.microsoft.com/office/powerpoint/2010/main" val="3026960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Or, another graph would have been better</a:t>
            </a:r>
          </a:p>
        </p:txBody>
      </p:sp>
      <p:sp>
        <p:nvSpPr>
          <p:cNvPr id="3" name="Slide Number Placeholder 2"/>
          <p:cNvSpPr>
            <a:spLocks noGrp="1"/>
          </p:cNvSpPr>
          <p:nvPr>
            <p:ph type="sldNum" sz="quarter" idx="12"/>
          </p:nvPr>
        </p:nvSpPr>
        <p:spPr/>
        <p:txBody>
          <a:bodyPr/>
          <a:lstStyle/>
          <a:p>
            <a:fld id="{621225AB-15B9-4C79-A121-04D1DC7E2307}" type="slidenum">
              <a:rPr lang="en-US" smtClean="0"/>
              <a:t>78</a:t>
            </a:fld>
            <a:endParaRPr lang="en-US"/>
          </a:p>
        </p:txBody>
      </p:sp>
      <p:pic>
        <p:nvPicPr>
          <p:cNvPr id="4098" name="Picture 2" descr="C:\Dropbox\Documents\TOGS\ch05-playfair\fig\whea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50710"/>
            <a:ext cx="6583694" cy="43891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95400"/>
            <a:ext cx="8153400" cy="707886"/>
          </a:xfrm>
          <a:prstGeom prst="rect">
            <a:avLst/>
          </a:prstGeom>
          <a:noFill/>
        </p:spPr>
        <p:txBody>
          <a:bodyPr wrap="square" rtlCol="0">
            <a:spAutoFit/>
          </a:bodyPr>
          <a:lstStyle/>
          <a:p>
            <a:r>
              <a:rPr lang="en-US" sz="2000" dirty="0"/>
              <a:t>A modern </a:t>
            </a:r>
            <a:r>
              <a:rPr lang="en-US" sz="2000" dirty="0">
                <a:solidFill>
                  <a:srgbClr val="00B050"/>
                </a:solidFill>
              </a:rPr>
              <a:t>re-vision</a:t>
            </a:r>
            <a:r>
              <a:rPr lang="en-US" sz="2000" dirty="0"/>
              <a:t> plots the </a:t>
            </a:r>
            <a:r>
              <a:rPr lang="en-US" sz="2000" dirty="0">
                <a:solidFill>
                  <a:srgbClr val="0070C0"/>
                </a:solidFill>
              </a:rPr>
              <a:t>ratio</a:t>
            </a:r>
            <a:r>
              <a:rPr lang="en-US" sz="2000" dirty="0"/>
              <a:t> of price of wheat to wages directly</a:t>
            </a:r>
          </a:p>
          <a:p>
            <a:r>
              <a:rPr lang="en-US" sz="2000" dirty="0"/>
              <a:t>Makes Playfair’s point more directly, but less beautifully</a:t>
            </a:r>
          </a:p>
        </p:txBody>
      </p:sp>
    </p:spTree>
    <p:extLst>
      <p:ext uri="{BB962C8B-B14F-4D97-AF65-F5344CB8AC3E}">
        <p14:creationId xmlns:p14="http://schemas.microsoft.com/office/powerpoint/2010/main" val="4205404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Even more evil: No scales, no data</a:t>
            </a:r>
          </a:p>
        </p:txBody>
      </p:sp>
      <p:sp>
        <p:nvSpPr>
          <p:cNvPr id="3" name="Slide Number Placeholder 2"/>
          <p:cNvSpPr>
            <a:spLocks noGrp="1"/>
          </p:cNvSpPr>
          <p:nvPr>
            <p:ph type="sldNum" sz="quarter" idx="12"/>
          </p:nvPr>
        </p:nvSpPr>
        <p:spPr/>
        <p:txBody>
          <a:bodyPr/>
          <a:lstStyle/>
          <a:p>
            <a:fld id="{621225AB-15B9-4C79-A121-04D1DC7E2307}" type="slidenum">
              <a:rPr lang="en-US" smtClean="0"/>
              <a:t>79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219200"/>
            <a:ext cx="4846320" cy="4560570"/>
          </a:xfrm>
          <a:prstGeom prst="rect">
            <a:avLst/>
          </a:prstGeom>
        </p:spPr>
      </p:pic>
      <p:sp>
        <p:nvSpPr>
          <p:cNvPr id="5" name="TextBox 4"/>
          <p:cNvSpPr txBox="1"/>
          <p:nvPr/>
        </p:nvSpPr>
        <p:spPr>
          <a:xfrm>
            <a:off x="457200" y="6062990"/>
            <a:ext cx="7467600" cy="523220"/>
          </a:xfrm>
          <a:prstGeom prst="rect">
            <a:avLst/>
          </a:prstGeom>
          <a:noFill/>
        </p:spPr>
        <p:txBody>
          <a:bodyPr wrap="square" rtlCol="0">
            <a:spAutoFit/>
          </a:bodyPr>
          <a:lstStyle/>
          <a:p>
            <a:r>
              <a:rPr lang="en-US" sz="1400" dirty="0"/>
              <a:t>See: </a:t>
            </a:r>
            <a:r>
              <a:rPr lang="en-US" sz="1400" dirty="0">
                <a:hlinkClick r:id="rId3"/>
              </a:rPr>
              <a:t>http://www.politifact.com/truth-o-meter/statements/2015/oct/01/jason-chaffetz/chart-shown-planned-parenthood-hearing-misleading-/</a:t>
            </a:r>
            <a:r>
              <a:rPr lang="en-US" sz="1400" dirty="0"/>
              <a:t> </a:t>
            </a:r>
          </a:p>
        </p:txBody>
      </p:sp>
      <p:sp>
        <p:nvSpPr>
          <p:cNvPr id="6" name="TextBox 5"/>
          <p:cNvSpPr txBox="1"/>
          <p:nvPr/>
        </p:nvSpPr>
        <p:spPr>
          <a:xfrm>
            <a:off x="457200" y="1447800"/>
            <a:ext cx="3352800" cy="3600986"/>
          </a:xfrm>
          <a:prstGeom prst="rect">
            <a:avLst/>
          </a:prstGeom>
          <a:noFill/>
        </p:spPr>
        <p:txBody>
          <a:bodyPr wrap="square" rtlCol="0">
            <a:spAutoFit/>
          </a:bodyPr>
          <a:lstStyle/>
          <a:p>
            <a:pPr>
              <a:spcAft>
                <a:spcPts val="600"/>
              </a:spcAft>
            </a:pPr>
            <a:r>
              <a:rPr lang="en-US" sz="1600" dirty="0"/>
              <a:t>Rep. Jason </a:t>
            </a:r>
            <a:r>
              <a:rPr lang="en-US" sz="1600" dirty="0" err="1"/>
              <a:t>Chaffetz</a:t>
            </a:r>
            <a:r>
              <a:rPr lang="en-US" sz="1600" dirty="0"/>
              <a:t>, R-Utah, sparred with Planned Parenthood president Cecile Richards during a high-profile hearing on Sept. 29, 2015 and presented this graph.</a:t>
            </a:r>
          </a:p>
          <a:p>
            <a:pPr>
              <a:spcAft>
                <a:spcPts val="600"/>
              </a:spcAft>
            </a:pPr>
            <a:r>
              <a:rPr lang="en-US" sz="1600" dirty="0"/>
              <a:t>"</a:t>
            </a:r>
            <a:r>
              <a:rPr lang="en-US" sz="1600" i="1" dirty="0"/>
              <a:t>In pink, that's the reduction in the breast exams, and the red is the increase in the abortions. That's what's going on in your organization</a:t>
            </a:r>
            <a:r>
              <a:rPr lang="en-US" sz="1600" dirty="0"/>
              <a:t>.“</a:t>
            </a:r>
          </a:p>
          <a:p>
            <a:endParaRPr lang="en-US" sz="1600" dirty="0"/>
          </a:p>
          <a:p>
            <a:pPr>
              <a:spcAft>
                <a:spcPts val="1200"/>
              </a:spcAft>
            </a:pPr>
            <a:r>
              <a:rPr lang="en-US" sz="1600" dirty="0"/>
              <a:t>Created by an anti-abortion group it is a deliberate attempt to mislead.</a:t>
            </a:r>
          </a:p>
          <a:p>
            <a:pPr>
              <a:spcAft>
                <a:spcPts val="1200"/>
              </a:spcAft>
            </a:pPr>
            <a:r>
              <a:rPr lang="en-US" sz="1600" dirty="0"/>
              <a:t>Can you see why?</a:t>
            </a:r>
          </a:p>
        </p:txBody>
      </p:sp>
    </p:spTree>
    <p:extLst>
      <p:ext uri="{BB962C8B-B14F-4D97-AF65-F5344CB8AC3E}">
        <p14:creationId xmlns:p14="http://schemas.microsoft.com/office/powerpoint/2010/main" val="145816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Books </a:t>
            </a:r>
            <a:r>
              <a:rPr lang="en-US"/>
              <a:t>&amp; Readings</a:t>
            </a:r>
          </a:p>
        </p:txBody>
      </p:sp>
      <p:sp>
        <p:nvSpPr>
          <p:cNvPr id="4" name="Slide Number Placeholder 3"/>
          <p:cNvSpPr>
            <a:spLocks noGrp="1"/>
          </p:cNvSpPr>
          <p:nvPr>
            <p:ph type="sldNum" sz="quarter" idx="12"/>
          </p:nvPr>
        </p:nvSpPr>
        <p:spPr/>
        <p:txBody>
          <a:bodyPr/>
          <a:lstStyle/>
          <a:p>
            <a:fld id="{621225AB-15B9-4C79-A121-04D1DC7E2307}" type="slidenum">
              <a:rPr lang="en-US" smtClean="0"/>
              <a:t>8</a:t>
            </a:fld>
            <a:endParaRPr lang="en-US"/>
          </a:p>
        </p:txBody>
      </p:sp>
      <p:grpSp>
        <p:nvGrpSpPr>
          <p:cNvPr id="6" name="Group 5"/>
          <p:cNvGrpSpPr/>
          <p:nvPr/>
        </p:nvGrpSpPr>
        <p:grpSpPr>
          <a:xfrm>
            <a:off x="423336" y="1192292"/>
            <a:ext cx="8246531" cy="1097280"/>
            <a:chOff x="440269" y="1371600"/>
            <a:chExt cx="8246531" cy="1097280"/>
          </a:xfrm>
        </p:grpSpPr>
        <p:sp>
          <p:nvSpPr>
            <p:cNvPr id="7" name="TextBox 6"/>
            <p:cNvSpPr txBox="1"/>
            <p:nvPr/>
          </p:nvSpPr>
          <p:spPr>
            <a:xfrm>
              <a:off x="1447800" y="1371600"/>
              <a:ext cx="7239000" cy="769441"/>
            </a:xfrm>
            <a:prstGeom prst="rect">
              <a:avLst/>
            </a:prstGeom>
            <a:noFill/>
          </p:spPr>
          <p:txBody>
            <a:bodyPr wrap="square" rtlCol="0">
              <a:spAutoFit/>
            </a:bodyPr>
            <a:lstStyle/>
            <a:p>
              <a:r>
                <a:rPr lang="en-US" dirty="0"/>
                <a:t>Colin Ware, </a:t>
              </a:r>
              <a:r>
                <a:rPr lang="en-US" i="1" dirty="0"/>
                <a:t>Information Visualization</a:t>
              </a:r>
              <a:r>
                <a:rPr lang="en-US" dirty="0"/>
                <a:t>, 3</a:t>
              </a:r>
              <a:r>
                <a:rPr lang="en-US" baseline="30000" dirty="0"/>
                <a:t>rd</a:t>
              </a:r>
              <a:r>
                <a:rPr lang="en-US" dirty="0"/>
                <a:t> Ed.</a:t>
              </a:r>
            </a:p>
            <a:p>
              <a:r>
                <a:rPr lang="en-US" sz="1400" dirty="0"/>
                <a:t>What perceptual science has to say about data visualization, from a bottom-up perspective</a:t>
              </a:r>
            </a:p>
            <a:p>
              <a:r>
                <a:rPr lang="en-US" sz="1200" dirty="0"/>
                <a:t>Course notes at: </a:t>
              </a:r>
              <a:r>
                <a:rPr lang="en-US" sz="1200" dirty="0">
                  <a:hlinkClick r:id="rId2"/>
                </a:rPr>
                <a:t>http://ccom.unh.edu/vislab/VisCourse/index.html</a:t>
              </a:r>
              <a:r>
                <a:rPr lang="en-US" sz="1200" dirty="0"/>
                <a:t> </a:t>
              </a:r>
            </a:p>
          </p:txBody>
        </p:sp>
        <p:pic>
          <p:nvPicPr>
            <p:cNvPr id="1026" name="Picture 2" descr="C:\Dropbox\Documents\6135\images\books\wa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269" y="1371600"/>
              <a:ext cx="857250" cy="1097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58871" y="2487385"/>
            <a:ext cx="8310996" cy="1097280"/>
            <a:chOff x="358871" y="2590800"/>
            <a:chExt cx="8310996" cy="1097280"/>
          </a:xfrm>
        </p:grpSpPr>
        <p:sp>
          <p:nvSpPr>
            <p:cNvPr id="13" name="TextBox 12"/>
            <p:cNvSpPr txBox="1"/>
            <p:nvPr/>
          </p:nvSpPr>
          <p:spPr>
            <a:xfrm>
              <a:off x="1430867" y="2819400"/>
              <a:ext cx="7239000" cy="769441"/>
            </a:xfrm>
            <a:prstGeom prst="rect">
              <a:avLst/>
            </a:prstGeom>
            <a:noFill/>
          </p:spPr>
          <p:txBody>
            <a:bodyPr wrap="square" rtlCol="0">
              <a:spAutoFit/>
            </a:bodyPr>
            <a:lstStyle/>
            <a:p>
              <a:r>
                <a:rPr lang="en-US" dirty="0"/>
                <a:t>Alberto Cairo, </a:t>
              </a:r>
              <a:r>
                <a:rPr lang="en-US" i="1" dirty="0"/>
                <a:t>The Truthful Art</a:t>
              </a:r>
              <a:endParaRPr lang="en-US" dirty="0"/>
            </a:p>
            <a:p>
              <a:r>
                <a:rPr lang="en-US" sz="1400" dirty="0"/>
                <a:t>Information graphics from a communication perspective</a:t>
              </a:r>
            </a:p>
            <a:p>
              <a:r>
                <a:rPr lang="en-US" sz="1200" dirty="0"/>
                <a:t>Blog: </a:t>
              </a:r>
              <a:r>
                <a:rPr lang="en-US" sz="1200" dirty="0">
                  <a:hlinkClick r:id="rId4"/>
                </a:rPr>
                <a:t>http://www.thefunctionalart.com/</a:t>
              </a:r>
              <a:r>
                <a:rPr lang="en-US" sz="1200" dirty="0"/>
                <a:t> </a:t>
              </a:r>
            </a:p>
          </p:txBody>
        </p:sp>
        <p:pic>
          <p:nvPicPr>
            <p:cNvPr id="1029" name="Picture 5" descr="C:\Dropbox\Documents\6135\images\books\Cairo-Truthful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871" y="2590800"/>
              <a:ext cx="921715" cy="1097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488475" y="5257800"/>
            <a:ext cx="8118775" cy="1097280"/>
            <a:chOff x="488475" y="5257800"/>
            <a:chExt cx="8118775" cy="1097280"/>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475" y="5257800"/>
              <a:ext cx="718719" cy="1097280"/>
            </a:xfrm>
            <a:prstGeom prst="rect">
              <a:avLst/>
            </a:prstGeom>
          </p:spPr>
        </p:pic>
        <p:sp>
          <p:nvSpPr>
            <p:cNvPr id="17" name="TextBox 16"/>
            <p:cNvSpPr txBox="1"/>
            <p:nvPr/>
          </p:nvSpPr>
          <p:spPr>
            <a:xfrm>
              <a:off x="1447799" y="5257800"/>
              <a:ext cx="7159451" cy="923330"/>
            </a:xfrm>
            <a:prstGeom prst="rect">
              <a:avLst/>
            </a:prstGeom>
            <a:noFill/>
          </p:spPr>
          <p:txBody>
            <a:bodyPr wrap="square" rtlCol="0">
              <a:spAutoFit/>
            </a:bodyPr>
            <a:lstStyle/>
            <a:p>
              <a:r>
                <a:rPr lang="en-US" dirty="0"/>
                <a:t>Hadley Wickham, </a:t>
              </a:r>
              <a:r>
                <a:rPr lang="en-US" i="1" dirty="0"/>
                <a:t>ggplot2: Elegant graphics for data analysis</a:t>
              </a:r>
              <a:r>
                <a:rPr lang="en-US" dirty="0"/>
                <a:t>, 2nd Ed.</a:t>
              </a:r>
            </a:p>
            <a:p>
              <a:r>
                <a:rPr lang="en-US" sz="1200" dirty="0"/>
                <a:t>1st Ed: Online, </a:t>
              </a:r>
              <a:r>
                <a:rPr lang="en-US" sz="1200" dirty="0">
                  <a:hlinkClick r:id="rId7"/>
                </a:rPr>
                <a:t>http://ggplot2.org/book/</a:t>
              </a:r>
              <a:r>
                <a:rPr lang="en-US" sz="1200" dirty="0"/>
                <a:t> </a:t>
              </a:r>
            </a:p>
            <a:p>
              <a:r>
                <a:rPr lang="en-US" sz="1200" dirty="0"/>
                <a:t>ggplot2 Quick Reference: </a:t>
              </a:r>
              <a:r>
                <a:rPr lang="en-US" sz="1200" dirty="0">
                  <a:hlinkClick r:id="rId8"/>
                </a:rPr>
                <a:t>http://sape.inf.usi.ch/quick-reference/ggplot2/</a:t>
              </a:r>
              <a:r>
                <a:rPr lang="en-US" sz="1200" dirty="0"/>
                <a:t> </a:t>
              </a:r>
            </a:p>
            <a:p>
              <a:r>
                <a:rPr lang="en-US" sz="1200" dirty="0"/>
                <a:t>Complete ggplot2 documentation: </a:t>
              </a:r>
              <a:r>
                <a:rPr lang="en-US" sz="1200" dirty="0">
                  <a:hlinkClick r:id="rId9"/>
                </a:rPr>
                <a:t>http://docs.ggplot2.org/current/</a:t>
              </a:r>
              <a:r>
                <a:rPr lang="en-US" sz="1200" dirty="0"/>
                <a:t> </a:t>
              </a:r>
            </a:p>
          </p:txBody>
        </p:sp>
      </p:grpSp>
      <p:grpSp>
        <p:nvGrpSpPr>
          <p:cNvPr id="3" name="Group 2">
            <a:extLst>
              <a:ext uri="{FF2B5EF4-FFF2-40B4-BE49-F238E27FC236}">
                <a16:creationId xmlns:a16="http://schemas.microsoft.com/office/drawing/2014/main" id="{F19533EA-2C75-8177-A2A6-C81BD3676BA0}"/>
              </a:ext>
            </a:extLst>
          </p:cNvPr>
          <p:cNvGrpSpPr/>
          <p:nvPr/>
        </p:nvGrpSpPr>
        <p:grpSpPr>
          <a:xfrm>
            <a:off x="304800" y="3782478"/>
            <a:ext cx="7975833" cy="1277510"/>
            <a:chOff x="304800" y="3855849"/>
            <a:chExt cx="7975833" cy="1277510"/>
          </a:xfrm>
        </p:grpSpPr>
        <p:sp>
          <p:nvSpPr>
            <p:cNvPr id="5" name="Rectangle 4"/>
            <p:cNvSpPr/>
            <p:nvPr/>
          </p:nvSpPr>
          <p:spPr>
            <a:xfrm>
              <a:off x="1498833" y="3886200"/>
              <a:ext cx="6781800" cy="1015663"/>
            </a:xfrm>
            <a:prstGeom prst="rect">
              <a:avLst/>
            </a:prstGeom>
          </p:spPr>
          <p:txBody>
            <a:bodyPr wrap="square">
              <a:spAutoFit/>
            </a:bodyPr>
            <a:lstStyle/>
            <a:p>
              <a:r>
                <a:rPr lang="en-CA" dirty="0"/>
                <a:t>Claus Wilke, </a:t>
              </a:r>
              <a:r>
                <a:rPr lang="en-CA" i="1" dirty="0"/>
                <a:t>Fundamentals of Data Visualization</a:t>
              </a:r>
            </a:p>
            <a:p>
              <a:r>
                <a:rPr lang="en-CA" sz="1400" dirty="0"/>
                <a:t>Well thought out, a wide range of topics, good practical advice, lots of examples.</a:t>
              </a:r>
            </a:p>
            <a:p>
              <a:r>
                <a:rPr lang="en-CA" sz="1400" dirty="0"/>
                <a:t>Online version: </a:t>
              </a:r>
              <a:r>
                <a:rPr lang="en-CA" sz="1400" dirty="0">
                  <a:hlinkClick r:id="rId10"/>
                </a:rPr>
                <a:t>https://clauswilke.com/dataviz/</a:t>
              </a:r>
              <a:r>
                <a:rPr lang="en-CA" sz="1400" dirty="0"/>
                <a:t>  </a:t>
              </a:r>
            </a:p>
            <a:p>
              <a:r>
                <a:rPr lang="en-US" sz="1400" dirty="0"/>
                <a:t>Course notes: </a:t>
              </a:r>
              <a:r>
                <a:rPr lang="en-US" sz="1400" dirty="0">
                  <a:hlinkClick r:id="rId11"/>
                </a:rPr>
                <a:t>https://wilkelab.org/SDS375/</a:t>
              </a:r>
              <a:r>
                <a:rPr lang="en-US" sz="1400" dirty="0"/>
                <a:t> </a:t>
              </a:r>
            </a:p>
          </p:txBody>
        </p:sp>
        <p:pic>
          <p:nvPicPr>
            <p:cNvPr id="11" name="Picture 10" descr="A colorful bird on a branch&#10;&#10;Description automatically generated">
              <a:extLst>
                <a:ext uri="{FF2B5EF4-FFF2-40B4-BE49-F238E27FC236}">
                  <a16:creationId xmlns:a16="http://schemas.microsoft.com/office/drawing/2014/main" id="{AD6830F9-5D7D-2FA6-D77A-2AB151199EF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800" y="3855849"/>
              <a:ext cx="975786" cy="1277510"/>
            </a:xfrm>
            <a:prstGeom prst="rect">
              <a:avLst/>
            </a:prstGeom>
          </p:spPr>
        </p:pic>
      </p:grpSp>
      <p:pic>
        <p:nvPicPr>
          <p:cNvPr id="10" name="Picture 9" descr="A blue and orange book with a person reading&#10;&#10;Description automatically generated">
            <a:extLst>
              <a:ext uri="{FF2B5EF4-FFF2-40B4-BE49-F238E27FC236}">
                <a16:creationId xmlns:a16="http://schemas.microsoft.com/office/drawing/2014/main" id="{754BC57E-CA75-E865-0308-EFF42B0649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496671" y="271881"/>
            <a:ext cx="718719" cy="718719"/>
          </a:xfrm>
          <a:prstGeom prst="rect">
            <a:avLst/>
          </a:prstGeom>
        </p:spPr>
      </p:pic>
      <p:pic>
        <p:nvPicPr>
          <p:cNvPr id="12" name="Picture 11" descr="A blue and orange book with a person reading&#10;&#10;Description automatically generated">
            <a:extLst>
              <a:ext uri="{FF2B5EF4-FFF2-40B4-BE49-F238E27FC236}">
                <a16:creationId xmlns:a16="http://schemas.microsoft.com/office/drawing/2014/main" id="{68F7D494-E384-9434-D833-DBF1ED7BD19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7888531" y="271880"/>
            <a:ext cx="718719" cy="718719"/>
          </a:xfrm>
          <a:prstGeom prst="rect">
            <a:avLst/>
          </a:prstGeom>
        </p:spPr>
      </p:pic>
    </p:spTree>
    <p:extLst>
      <p:ext uri="{BB962C8B-B14F-4D97-AF65-F5344CB8AC3E}">
        <p14:creationId xmlns:p14="http://schemas.microsoft.com/office/powerpoint/2010/main" val="20062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Corrected graph</a:t>
            </a:r>
          </a:p>
        </p:txBody>
      </p:sp>
      <p:sp>
        <p:nvSpPr>
          <p:cNvPr id="3" name="Slide Number Placeholder 2"/>
          <p:cNvSpPr>
            <a:spLocks noGrp="1"/>
          </p:cNvSpPr>
          <p:nvPr>
            <p:ph type="sldNum" sz="quarter" idx="12"/>
          </p:nvPr>
        </p:nvSpPr>
        <p:spPr/>
        <p:txBody>
          <a:bodyPr/>
          <a:lstStyle/>
          <a:p>
            <a:fld id="{621225AB-15B9-4C79-A121-04D1DC7E2307}" type="slidenum">
              <a:rPr lang="en-US" smtClean="0"/>
              <a:t>80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600200"/>
            <a:ext cx="5143500" cy="3180398"/>
          </a:xfrm>
          <a:prstGeom prst="rect">
            <a:avLst/>
          </a:prstGeom>
        </p:spPr>
      </p:pic>
      <p:sp>
        <p:nvSpPr>
          <p:cNvPr id="6" name="TextBox 5"/>
          <p:cNvSpPr txBox="1"/>
          <p:nvPr/>
        </p:nvSpPr>
        <p:spPr>
          <a:xfrm>
            <a:off x="457200" y="1752600"/>
            <a:ext cx="2971800" cy="3200876"/>
          </a:xfrm>
          <a:prstGeom prst="rect">
            <a:avLst/>
          </a:prstGeom>
          <a:noFill/>
        </p:spPr>
        <p:txBody>
          <a:bodyPr wrap="square" rtlCol="0">
            <a:spAutoFit/>
          </a:bodyPr>
          <a:lstStyle/>
          <a:p>
            <a:r>
              <a:rPr lang="en-US" dirty="0"/>
              <a:t>This graph shows the actual data from the Planned Parenthood reports used by Americans United for Life</a:t>
            </a:r>
          </a:p>
          <a:p>
            <a:endParaRPr lang="en-US" dirty="0"/>
          </a:p>
          <a:p>
            <a:r>
              <a:rPr lang="en-US" sz="1600" dirty="0"/>
              <a:t>The number of abortions was relatively steady.</a:t>
            </a:r>
          </a:p>
          <a:p>
            <a:endParaRPr lang="en-US" sz="1600" dirty="0"/>
          </a:p>
          <a:p>
            <a:r>
              <a:rPr lang="en-US" sz="1600" dirty="0"/>
              <a:t>Some services like pap smears, dropped due to changing medical standards about who should be screened and how often.</a:t>
            </a:r>
          </a:p>
        </p:txBody>
      </p:sp>
      <p:sp>
        <p:nvSpPr>
          <p:cNvPr id="7" name="TextBox 6"/>
          <p:cNvSpPr txBox="1"/>
          <p:nvPr/>
        </p:nvSpPr>
        <p:spPr>
          <a:xfrm>
            <a:off x="3657600" y="5029200"/>
            <a:ext cx="4876800" cy="369332"/>
          </a:xfrm>
          <a:prstGeom prst="rect">
            <a:avLst/>
          </a:prstGeom>
          <a:noFill/>
        </p:spPr>
        <p:txBody>
          <a:bodyPr wrap="square" rtlCol="0">
            <a:spAutoFit/>
          </a:bodyPr>
          <a:lstStyle/>
          <a:p>
            <a:r>
              <a:rPr lang="en-US" dirty="0"/>
              <a:t>What improvements can be made to this graph?</a:t>
            </a:r>
          </a:p>
        </p:txBody>
      </p:sp>
      <p:sp>
        <p:nvSpPr>
          <p:cNvPr id="4" name="TextBox 3">
            <a:extLst>
              <a:ext uri="{FF2B5EF4-FFF2-40B4-BE49-F238E27FC236}">
                <a16:creationId xmlns:a16="http://schemas.microsoft.com/office/drawing/2014/main" id="{9C96D5E1-6107-0A11-47B1-C314A13C1A5F}"/>
              </a:ext>
            </a:extLst>
          </p:cNvPr>
          <p:cNvSpPr txBox="1"/>
          <p:nvPr/>
        </p:nvSpPr>
        <p:spPr>
          <a:xfrm>
            <a:off x="3810000" y="5410200"/>
            <a:ext cx="46482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2">
                    <a:lumMod val="75000"/>
                  </a:schemeClr>
                </a:solidFill>
              </a:rPr>
              <a:t>Fix formatting of axis labels</a:t>
            </a:r>
          </a:p>
          <a:p>
            <a:pPr marL="285750" indent="-285750">
              <a:buFont typeface="Arial" panose="020B0604020202020204" pitchFamily="34" charset="0"/>
              <a:buChar char="•"/>
            </a:pPr>
            <a:r>
              <a:rPr lang="en-US" sz="1600" dirty="0">
                <a:solidFill>
                  <a:schemeClr val="accent2">
                    <a:lumMod val="75000"/>
                  </a:schemeClr>
                </a:solidFill>
              </a:rPr>
              <a:t>Choose better colors</a:t>
            </a:r>
          </a:p>
          <a:p>
            <a:pPr marL="285750" indent="-285750">
              <a:buFont typeface="Arial" panose="020B0604020202020204" pitchFamily="34" charset="0"/>
              <a:buChar char="•"/>
            </a:pPr>
            <a:r>
              <a:rPr lang="en-US" sz="1600" dirty="0">
                <a:solidFill>
                  <a:schemeClr val="accent2">
                    <a:lumMod val="75000"/>
                  </a:schemeClr>
                </a:solidFill>
              </a:rPr>
              <a:t>Use direct labels</a:t>
            </a:r>
          </a:p>
        </p:txBody>
      </p:sp>
    </p:spTree>
    <p:extLst>
      <p:ext uri="{BB962C8B-B14F-4D97-AF65-F5344CB8AC3E}">
        <p14:creationId xmlns:p14="http://schemas.microsoft.com/office/powerpoint/2010/main" val="417356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Corrected graph, in context</a:t>
            </a:r>
          </a:p>
        </p:txBody>
      </p:sp>
      <p:sp>
        <p:nvSpPr>
          <p:cNvPr id="3" name="Slide Number Placeholder 2"/>
          <p:cNvSpPr>
            <a:spLocks noGrp="1"/>
          </p:cNvSpPr>
          <p:nvPr>
            <p:ph type="sldNum" sz="quarter" idx="12"/>
          </p:nvPr>
        </p:nvSpPr>
        <p:spPr/>
        <p:txBody>
          <a:bodyPr/>
          <a:lstStyle/>
          <a:p>
            <a:fld id="{621225AB-15B9-4C79-A121-04D1DC7E2307}" type="slidenum">
              <a:rPr lang="en-US" smtClean="0"/>
              <a:t>81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600200"/>
            <a:ext cx="5715000" cy="3533775"/>
          </a:xfrm>
          <a:prstGeom prst="rect">
            <a:avLst/>
          </a:prstGeom>
        </p:spPr>
      </p:pic>
      <p:sp>
        <p:nvSpPr>
          <p:cNvPr id="5" name="TextBox 4"/>
          <p:cNvSpPr txBox="1"/>
          <p:nvPr/>
        </p:nvSpPr>
        <p:spPr>
          <a:xfrm>
            <a:off x="457200" y="1828800"/>
            <a:ext cx="2743200" cy="2862322"/>
          </a:xfrm>
          <a:prstGeom prst="rect">
            <a:avLst/>
          </a:prstGeom>
          <a:noFill/>
        </p:spPr>
        <p:txBody>
          <a:bodyPr wrap="square" rtlCol="0">
            <a:spAutoFit/>
          </a:bodyPr>
          <a:lstStyle/>
          <a:p>
            <a:r>
              <a:rPr lang="en-US" dirty="0"/>
              <a:t>Showing a wider range of PP activities puts these data in context</a:t>
            </a:r>
          </a:p>
          <a:p>
            <a:endParaRPr lang="en-US" dirty="0"/>
          </a:p>
          <a:p>
            <a:r>
              <a:rPr lang="en-US" dirty="0"/>
              <a:t>PP activities were far higher for contraception and STD testing</a:t>
            </a:r>
          </a:p>
          <a:p>
            <a:endParaRPr lang="en-US" dirty="0"/>
          </a:p>
          <a:p>
            <a:r>
              <a:rPr lang="en-US" dirty="0"/>
              <a:t>What is still WRONG with this graph?</a:t>
            </a:r>
          </a:p>
        </p:txBody>
      </p:sp>
    </p:spTree>
    <p:extLst>
      <p:ext uri="{BB962C8B-B14F-4D97-AF65-F5344CB8AC3E}">
        <p14:creationId xmlns:p14="http://schemas.microsoft.com/office/powerpoint/2010/main" val="2801399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68DB-8837-0532-BCBB-D12E34B19CAD}"/>
              </a:ext>
            </a:extLst>
          </p:cNvPr>
          <p:cNvSpPr>
            <a:spLocks noGrp="1"/>
          </p:cNvSpPr>
          <p:nvPr>
            <p:ph type="title"/>
          </p:nvPr>
        </p:nvSpPr>
        <p:spPr>
          <a:xfrm>
            <a:off x="5029200" y="292998"/>
            <a:ext cx="3886200" cy="1764401"/>
          </a:xfrm>
        </p:spPr>
        <p:txBody>
          <a:bodyPr>
            <a:normAutofit fontScale="90000"/>
          </a:bodyPr>
          <a:lstStyle/>
          <a:p>
            <a:r>
              <a:rPr lang="en-CA" dirty="0">
                <a:latin typeface="Baguet Script" panose="00000500000000000000" pitchFamily="2" charset="0"/>
              </a:rPr>
              <a:t>Exercise:</a:t>
            </a:r>
            <a:br>
              <a:rPr lang="en-CA" dirty="0">
                <a:latin typeface="Baguet Script" panose="00000500000000000000" pitchFamily="2" charset="0"/>
              </a:rPr>
            </a:br>
            <a:r>
              <a:rPr lang="en-CA" dirty="0">
                <a:latin typeface="Baguet Script" panose="00000500000000000000" pitchFamily="2" charset="0"/>
              </a:rPr>
              <a:t>What’s wrong with this chart?</a:t>
            </a:r>
          </a:p>
        </p:txBody>
      </p:sp>
      <p:sp>
        <p:nvSpPr>
          <p:cNvPr id="3" name="Slide Number Placeholder 2">
            <a:extLst>
              <a:ext uri="{FF2B5EF4-FFF2-40B4-BE49-F238E27FC236}">
                <a16:creationId xmlns:a16="http://schemas.microsoft.com/office/drawing/2014/main" id="{59DC9210-995D-6ED8-6BF3-6C4FE0454352}"/>
              </a:ext>
            </a:extLst>
          </p:cNvPr>
          <p:cNvSpPr>
            <a:spLocks noGrp="1"/>
          </p:cNvSpPr>
          <p:nvPr>
            <p:ph type="sldNum" sz="quarter" idx="12"/>
          </p:nvPr>
        </p:nvSpPr>
        <p:spPr/>
        <p:txBody>
          <a:bodyPr/>
          <a:lstStyle/>
          <a:p>
            <a:fld id="{621225AB-15B9-4C79-A121-04D1DC7E2307}" type="slidenum">
              <a:rPr lang="en-US" smtClean="0"/>
              <a:t>82</a:t>
            </a:fld>
            <a:endParaRPr lang="en-US"/>
          </a:p>
        </p:txBody>
      </p:sp>
      <p:pic>
        <p:nvPicPr>
          <p:cNvPr id="10" name="Picture 9" descr="A group of women in dresses&#10;&#10;Description automatically generated">
            <a:extLst>
              <a:ext uri="{FF2B5EF4-FFF2-40B4-BE49-F238E27FC236}">
                <a16:creationId xmlns:a16="http://schemas.microsoft.com/office/drawing/2014/main" id="{1DDBF205-43D7-C81A-8801-5EBF528B9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86" y="893701"/>
            <a:ext cx="4495800" cy="5645211"/>
          </a:xfrm>
          <a:prstGeom prst="rect">
            <a:avLst/>
          </a:prstGeom>
        </p:spPr>
      </p:pic>
      <p:sp>
        <p:nvSpPr>
          <p:cNvPr id="8" name="TextBox 7">
            <a:extLst>
              <a:ext uri="{FF2B5EF4-FFF2-40B4-BE49-F238E27FC236}">
                <a16:creationId xmlns:a16="http://schemas.microsoft.com/office/drawing/2014/main" id="{021EBDCA-7F1D-F65D-F35D-39E79698C461}"/>
              </a:ext>
            </a:extLst>
          </p:cNvPr>
          <p:cNvSpPr txBox="1"/>
          <p:nvPr/>
        </p:nvSpPr>
        <p:spPr>
          <a:xfrm>
            <a:off x="928630" y="533400"/>
            <a:ext cx="3186171" cy="369332"/>
          </a:xfrm>
          <a:prstGeom prst="rect">
            <a:avLst/>
          </a:prstGeom>
          <a:noFill/>
        </p:spPr>
        <p:txBody>
          <a:bodyPr wrap="square" rtlCol="0">
            <a:spAutoFit/>
          </a:bodyPr>
          <a:lstStyle/>
          <a:p>
            <a:r>
              <a:rPr lang="en-CA" dirty="0"/>
              <a:t>Heights of female pop stars</a:t>
            </a:r>
          </a:p>
        </p:txBody>
      </p:sp>
      <p:sp>
        <p:nvSpPr>
          <p:cNvPr id="11" name="TextBox 10">
            <a:extLst>
              <a:ext uri="{FF2B5EF4-FFF2-40B4-BE49-F238E27FC236}">
                <a16:creationId xmlns:a16="http://schemas.microsoft.com/office/drawing/2014/main" id="{0B51C16F-F2C4-370D-3C83-CEA15073E362}"/>
              </a:ext>
            </a:extLst>
          </p:cNvPr>
          <p:cNvSpPr txBox="1"/>
          <p:nvPr/>
        </p:nvSpPr>
        <p:spPr>
          <a:xfrm>
            <a:off x="5029200" y="2590800"/>
            <a:ext cx="3886200" cy="2031325"/>
          </a:xfrm>
          <a:prstGeom prst="rect">
            <a:avLst/>
          </a:prstGeom>
          <a:noFill/>
        </p:spPr>
        <p:txBody>
          <a:bodyPr wrap="square" rtlCol="0">
            <a:spAutoFit/>
          </a:bodyPr>
          <a:lstStyle/>
          <a:p>
            <a:r>
              <a:rPr lang="en-CA" dirty="0"/>
              <a:t>Truncation of Y axis</a:t>
            </a:r>
          </a:p>
          <a:p>
            <a:pPr marL="285750" indent="-285750">
              <a:buFont typeface="Arial" panose="020B0604020202020204" pitchFamily="34" charset="0"/>
              <a:buChar char="•"/>
            </a:pPr>
            <a:r>
              <a:rPr lang="en-CA" dirty="0"/>
              <a:t>Makes differences artificially large</a:t>
            </a:r>
          </a:p>
          <a:p>
            <a:pPr marL="285750" indent="-285750">
              <a:buFont typeface="Arial" panose="020B0604020202020204" pitchFamily="34" charset="0"/>
              <a:buChar char="•"/>
            </a:pPr>
            <a:r>
              <a:rPr lang="en-CA" dirty="0"/>
              <a:t>We tend to perceive </a:t>
            </a:r>
            <a:r>
              <a:rPr lang="en-CA" dirty="0">
                <a:solidFill>
                  <a:srgbClr val="C00000"/>
                </a:solidFill>
              </a:rPr>
              <a:t>ratios</a:t>
            </a:r>
          </a:p>
          <a:p>
            <a:endParaRPr lang="en-CA" dirty="0"/>
          </a:p>
          <a:p>
            <a:r>
              <a:rPr lang="en-CA" dirty="0"/>
              <a:t>Linear scaling of height</a:t>
            </a:r>
          </a:p>
          <a:p>
            <a:pPr marL="285750" indent="-285750">
              <a:buFont typeface="Arial" panose="020B0604020202020204" pitchFamily="34" charset="0"/>
              <a:buChar char="•"/>
            </a:pPr>
            <a:r>
              <a:rPr lang="en-CA" dirty="0"/>
              <a:t>Magnifies apparent “size”</a:t>
            </a:r>
          </a:p>
          <a:p>
            <a:pPr marL="285750" indent="-285750">
              <a:buFont typeface="Arial" panose="020B0604020202020204" pitchFamily="34" charset="0"/>
              <a:buChar char="•"/>
            </a:pPr>
            <a:r>
              <a:rPr lang="en-CA" dirty="0"/>
              <a:t>We tend to perceive </a:t>
            </a:r>
            <a:r>
              <a:rPr lang="en-CA" dirty="0">
                <a:solidFill>
                  <a:srgbClr val="C00000"/>
                </a:solidFill>
              </a:rPr>
              <a:t>areas</a:t>
            </a:r>
          </a:p>
        </p:txBody>
      </p:sp>
      <p:sp>
        <p:nvSpPr>
          <p:cNvPr id="12" name="TextBox 11">
            <a:extLst>
              <a:ext uri="{FF2B5EF4-FFF2-40B4-BE49-F238E27FC236}">
                <a16:creationId xmlns:a16="http://schemas.microsoft.com/office/drawing/2014/main" id="{66450C02-9164-FEEF-7529-710088D06784}"/>
              </a:ext>
            </a:extLst>
          </p:cNvPr>
          <p:cNvSpPr txBox="1"/>
          <p:nvPr/>
        </p:nvSpPr>
        <p:spPr>
          <a:xfrm>
            <a:off x="5181600" y="5791200"/>
            <a:ext cx="3581400" cy="461665"/>
          </a:xfrm>
          <a:prstGeom prst="rect">
            <a:avLst/>
          </a:prstGeom>
          <a:noFill/>
        </p:spPr>
        <p:txBody>
          <a:bodyPr wrap="square" rtlCol="0">
            <a:spAutoFit/>
          </a:bodyPr>
          <a:lstStyle/>
          <a:p>
            <a:r>
              <a:rPr lang="en-CA" sz="1200" dirty="0"/>
              <a:t>From </a:t>
            </a:r>
            <a:r>
              <a:rPr lang="en-CA" sz="1200" dirty="0">
                <a:hlinkClick r:id="rId3"/>
              </a:rPr>
              <a:t>https://bsky.app/profile/peck.phd/post/3leg445f6ck2x</a:t>
            </a:r>
            <a:r>
              <a:rPr lang="en-CA" sz="1200" dirty="0"/>
              <a:t> </a:t>
            </a:r>
          </a:p>
        </p:txBody>
      </p:sp>
    </p:spTree>
    <p:extLst>
      <p:ext uri="{BB962C8B-B14F-4D97-AF65-F5344CB8AC3E}">
        <p14:creationId xmlns:p14="http://schemas.microsoft.com/office/powerpoint/2010/main" val="46118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5454-4A97-4C39-98EA-E882A813DB94}"/>
              </a:ext>
            </a:extLst>
          </p:cNvPr>
          <p:cNvSpPr>
            <a:spLocks noGrp="1"/>
          </p:cNvSpPr>
          <p:nvPr>
            <p:ph type="title"/>
          </p:nvPr>
        </p:nvSpPr>
        <p:spPr/>
        <p:txBody>
          <a:bodyPr>
            <a:normAutofit fontScale="90000"/>
          </a:bodyPr>
          <a:lstStyle/>
          <a:p>
            <a:r>
              <a:rPr lang="en-US" dirty="0"/>
              <a:t>Evil Bars</a:t>
            </a:r>
          </a:p>
        </p:txBody>
      </p:sp>
      <p:sp>
        <p:nvSpPr>
          <p:cNvPr id="3" name="Slide Number Placeholder 2">
            <a:extLst>
              <a:ext uri="{FF2B5EF4-FFF2-40B4-BE49-F238E27FC236}">
                <a16:creationId xmlns:a16="http://schemas.microsoft.com/office/drawing/2014/main" id="{09917D60-B7F9-41AB-B7ED-A523E9F26436}"/>
              </a:ext>
            </a:extLst>
          </p:cNvPr>
          <p:cNvSpPr>
            <a:spLocks noGrp="1"/>
          </p:cNvSpPr>
          <p:nvPr>
            <p:ph type="sldNum" sz="quarter" idx="12"/>
          </p:nvPr>
        </p:nvSpPr>
        <p:spPr/>
        <p:txBody>
          <a:bodyPr/>
          <a:lstStyle/>
          <a:p>
            <a:fld id="{621225AB-15B9-4C79-A121-04D1DC7E2307}" type="slidenum">
              <a:rPr lang="en-US" smtClean="0"/>
              <a:t>83</a:t>
            </a:fld>
            <a:endParaRPr lang="en-US"/>
          </a:p>
        </p:txBody>
      </p:sp>
      <p:pic>
        <p:nvPicPr>
          <p:cNvPr id="5" name="Picture 4">
            <a:extLst>
              <a:ext uri="{FF2B5EF4-FFF2-40B4-BE49-F238E27FC236}">
                <a16:creationId xmlns:a16="http://schemas.microsoft.com/office/drawing/2014/main" id="{73383D55-C9CB-4AF5-99FA-39A2E2213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03" y="1143000"/>
            <a:ext cx="3865234" cy="2468880"/>
          </a:xfrm>
          <a:prstGeom prst="rect">
            <a:avLst/>
          </a:prstGeom>
        </p:spPr>
      </p:pic>
      <p:pic>
        <p:nvPicPr>
          <p:cNvPr id="7" name="Picture 6">
            <a:extLst>
              <a:ext uri="{FF2B5EF4-FFF2-40B4-BE49-F238E27FC236}">
                <a16:creationId xmlns:a16="http://schemas.microsoft.com/office/drawing/2014/main" id="{DB0DD3E4-0595-49AE-A08E-4A560E21F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232" y="3877520"/>
            <a:ext cx="3831701" cy="2834640"/>
          </a:xfrm>
          <a:prstGeom prst="rect">
            <a:avLst/>
          </a:prstGeom>
        </p:spPr>
      </p:pic>
      <p:sp>
        <p:nvSpPr>
          <p:cNvPr id="8" name="TextBox 7">
            <a:extLst>
              <a:ext uri="{FF2B5EF4-FFF2-40B4-BE49-F238E27FC236}">
                <a16:creationId xmlns:a16="http://schemas.microsoft.com/office/drawing/2014/main" id="{F30D1057-3146-45C8-BEE6-1FFCDDE6A6A9}"/>
              </a:ext>
            </a:extLst>
          </p:cNvPr>
          <p:cNvSpPr txBox="1"/>
          <p:nvPr/>
        </p:nvSpPr>
        <p:spPr>
          <a:xfrm>
            <a:off x="4648200" y="1295400"/>
            <a:ext cx="4037797" cy="646331"/>
          </a:xfrm>
          <a:prstGeom prst="rect">
            <a:avLst/>
          </a:prstGeom>
          <a:noFill/>
        </p:spPr>
        <p:txBody>
          <a:bodyPr wrap="square" rtlCol="0">
            <a:spAutoFit/>
          </a:bodyPr>
          <a:lstStyle/>
          <a:p>
            <a:r>
              <a:rPr lang="en-US" dirty="0"/>
              <a:t>You can say anything you want if you don’t show a scale for the vertical axis</a:t>
            </a:r>
          </a:p>
        </p:txBody>
      </p:sp>
      <p:sp>
        <p:nvSpPr>
          <p:cNvPr id="9" name="TextBox 8">
            <a:extLst>
              <a:ext uri="{FF2B5EF4-FFF2-40B4-BE49-F238E27FC236}">
                <a16:creationId xmlns:a16="http://schemas.microsoft.com/office/drawing/2014/main" id="{63764F0A-C1AE-46E2-81FC-CC56D5B64B74}"/>
              </a:ext>
            </a:extLst>
          </p:cNvPr>
          <p:cNvSpPr txBox="1"/>
          <p:nvPr/>
        </p:nvSpPr>
        <p:spPr>
          <a:xfrm>
            <a:off x="4648200" y="3877520"/>
            <a:ext cx="4037797" cy="923330"/>
          </a:xfrm>
          <a:prstGeom prst="rect">
            <a:avLst/>
          </a:prstGeom>
          <a:noFill/>
        </p:spPr>
        <p:txBody>
          <a:bodyPr wrap="square" rtlCol="0">
            <a:spAutoFit/>
          </a:bodyPr>
          <a:lstStyle/>
          <a:p>
            <a:r>
              <a:rPr lang="en-US" dirty="0"/>
              <a:t>You can greatly distort the perception of difference or ratio by truncating the Y axis.</a:t>
            </a:r>
          </a:p>
        </p:txBody>
      </p:sp>
      <p:sp>
        <p:nvSpPr>
          <p:cNvPr id="10" name="TextBox 9">
            <a:extLst>
              <a:ext uri="{FF2B5EF4-FFF2-40B4-BE49-F238E27FC236}">
                <a16:creationId xmlns:a16="http://schemas.microsoft.com/office/drawing/2014/main" id="{2FDA80DB-0B55-4A2B-A9DF-368DA7EB9C64}"/>
              </a:ext>
            </a:extLst>
          </p:cNvPr>
          <p:cNvSpPr txBox="1"/>
          <p:nvPr/>
        </p:nvSpPr>
        <p:spPr>
          <a:xfrm>
            <a:off x="1371600" y="5050380"/>
            <a:ext cx="685800" cy="369332"/>
          </a:xfrm>
          <a:prstGeom prst="rect">
            <a:avLst/>
          </a:prstGeom>
          <a:solidFill>
            <a:schemeClr val="bg1">
              <a:lumMod val="85000"/>
            </a:schemeClr>
          </a:solidFill>
        </p:spPr>
        <p:txBody>
          <a:bodyPr wrap="square" rtlCol="0">
            <a:spAutoFit/>
          </a:bodyPr>
          <a:lstStyle/>
          <a:p>
            <a:pPr algn="ctr"/>
            <a:r>
              <a:rPr lang="en-US" b="1" dirty="0"/>
              <a:t>35%</a:t>
            </a:r>
          </a:p>
        </p:txBody>
      </p:sp>
      <p:sp>
        <p:nvSpPr>
          <p:cNvPr id="11" name="TextBox 10">
            <a:extLst>
              <a:ext uri="{FF2B5EF4-FFF2-40B4-BE49-F238E27FC236}">
                <a16:creationId xmlns:a16="http://schemas.microsoft.com/office/drawing/2014/main" id="{280850F7-2F4E-47A3-AE12-9F0399E6C0F6}"/>
              </a:ext>
            </a:extLst>
          </p:cNvPr>
          <p:cNvSpPr txBox="1"/>
          <p:nvPr/>
        </p:nvSpPr>
        <p:spPr>
          <a:xfrm>
            <a:off x="2385082" y="5044546"/>
            <a:ext cx="795733" cy="381000"/>
          </a:xfrm>
          <a:prstGeom prst="rect">
            <a:avLst/>
          </a:prstGeom>
          <a:solidFill>
            <a:schemeClr val="bg1">
              <a:lumMod val="85000"/>
            </a:schemeClr>
          </a:solidFill>
        </p:spPr>
        <p:txBody>
          <a:bodyPr wrap="square" rtlCol="0">
            <a:spAutoFit/>
          </a:bodyPr>
          <a:lstStyle/>
          <a:p>
            <a:pPr algn="ctr"/>
            <a:r>
              <a:rPr lang="en-US" b="1" dirty="0"/>
              <a:t>39.6%</a:t>
            </a:r>
          </a:p>
        </p:txBody>
      </p:sp>
      <p:sp>
        <p:nvSpPr>
          <p:cNvPr id="12" name="TextBox 11">
            <a:extLst>
              <a:ext uri="{FF2B5EF4-FFF2-40B4-BE49-F238E27FC236}">
                <a16:creationId xmlns:a16="http://schemas.microsoft.com/office/drawing/2014/main" id="{206E0AC4-E307-480D-A954-73492D37A9A2}"/>
              </a:ext>
            </a:extLst>
          </p:cNvPr>
          <p:cNvSpPr txBox="1"/>
          <p:nvPr/>
        </p:nvSpPr>
        <p:spPr>
          <a:xfrm>
            <a:off x="4648200" y="2357645"/>
            <a:ext cx="4037797" cy="1200329"/>
          </a:xfrm>
          <a:prstGeom prst="rect">
            <a:avLst/>
          </a:prstGeom>
          <a:noFill/>
        </p:spPr>
        <p:txBody>
          <a:bodyPr wrap="square" rtlCol="0">
            <a:spAutoFit/>
          </a:bodyPr>
          <a:lstStyle/>
          <a:p>
            <a:r>
              <a:rPr lang="en-US" dirty="0"/>
              <a:t>Q:  Do people judge the </a:t>
            </a:r>
            <a:r>
              <a:rPr lang="en-US" dirty="0">
                <a:solidFill>
                  <a:srgbClr val="0070C0"/>
                </a:solidFill>
              </a:rPr>
              <a:t>difference</a:t>
            </a:r>
            <a:r>
              <a:rPr lang="en-US" dirty="0"/>
              <a:t> in heights or the </a:t>
            </a:r>
            <a:r>
              <a:rPr lang="en-US" dirty="0">
                <a:solidFill>
                  <a:srgbClr val="0070C0"/>
                </a:solidFill>
              </a:rPr>
              <a:t>ratio</a:t>
            </a:r>
            <a:r>
              <a:rPr lang="en-US" dirty="0"/>
              <a:t> of heights?</a:t>
            </a:r>
          </a:p>
          <a:p>
            <a:endParaRPr lang="en-US" dirty="0"/>
          </a:p>
          <a:p>
            <a:r>
              <a:rPr lang="en-US" dirty="0"/>
              <a:t>A: It depends on the question</a:t>
            </a:r>
          </a:p>
        </p:txBody>
      </p:sp>
      <p:sp>
        <p:nvSpPr>
          <p:cNvPr id="4" name="TextBox 3">
            <a:extLst>
              <a:ext uri="{FF2B5EF4-FFF2-40B4-BE49-F238E27FC236}">
                <a16:creationId xmlns:a16="http://schemas.microsoft.com/office/drawing/2014/main" id="{6624DCC1-F21C-4A28-B0AE-155E1319BF8D}"/>
              </a:ext>
            </a:extLst>
          </p:cNvPr>
          <p:cNvSpPr txBox="1"/>
          <p:nvPr/>
        </p:nvSpPr>
        <p:spPr>
          <a:xfrm>
            <a:off x="4648200" y="5181600"/>
            <a:ext cx="3962400" cy="646331"/>
          </a:xfrm>
          <a:prstGeom prst="rect">
            <a:avLst/>
          </a:prstGeom>
          <a:noFill/>
        </p:spPr>
        <p:txBody>
          <a:bodyPr wrap="square" rtlCol="0">
            <a:spAutoFit/>
          </a:bodyPr>
          <a:lstStyle/>
          <a:p>
            <a:r>
              <a:rPr lang="en-US" dirty="0"/>
              <a:t>Y-axis truncation is/was the default in Excel! </a:t>
            </a:r>
          </a:p>
        </p:txBody>
      </p:sp>
    </p:spTree>
    <p:extLst>
      <p:ext uri="{BB962C8B-B14F-4D97-AF65-F5344CB8AC3E}">
        <p14:creationId xmlns:p14="http://schemas.microsoft.com/office/powerpoint/2010/main" val="17622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0AB3F0-CC3F-29B5-D90D-5F21BCB0C18B}"/>
              </a:ext>
            </a:extLst>
          </p:cNvPr>
          <p:cNvSpPr>
            <a:spLocks noGrp="1"/>
          </p:cNvSpPr>
          <p:nvPr>
            <p:ph type="title"/>
          </p:nvPr>
        </p:nvSpPr>
        <p:spPr/>
        <p:txBody>
          <a:bodyPr>
            <a:normAutofit fontScale="90000"/>
          </a:bodyPr>
          <a:lstStyle/>
          <a:p>
            <a:r>
              <a:rPr lang="en-CA" dirty="0"/>
              <a:t>Evil bars: A source of merriment?</a:t>
            </a:r>
          </a:p>
        </p:txBody>
      </p:sp>
      <p:sp>
        <p:nvSpPr>
          <p:cNvPr id="3" name="Slide Number Placeholder 2">
            <a:extLst>
              <a:ext uri="{FF2B5EF4-FFF2-40B4-BE49-F238E27FC236}">
                <a16:creationId xmlns:a16="http://schemas.microsoft.com/office/drawing/2014/main" id="{6E62F1FC-7220-3025-9802-F7A82DB20DD6}"/>
              </a:ext>
            </a:extLst>
          </p:cNvPr>
          <p:cNvSpPr>
            <a:spLocks noGrp="1"/>
          </p:cNvSpPr>
          <p:nvPr>
            <p:ph type="sldNum" sz="quarter" idx="12"/>
          </p:nvPr>
        </p:nvSpPr>
        <p:spPr/>
        <p:txBody>
          <a:bodyPr/>
          <a:lstStyle/>
          <a:p>
            <a:fld id="{621225AB-15B9-4C79-A121-04D1DC7E2307}" type="slidenum">
              <a:rPr lang="en-US" smtClean="0"/>
              <a:t>84</a:t>
            </a:fld>
            <a:endParaRPr lang="en-US"/>
          </a:p>
        </p:txBody>
      </p:sp>
      <p:pic>
        <p:nvPicPr>
          <p:cNvPr id="5" name="Picture 4" descr="A red and green rectangular chart&#10;&#10;Description automatically generated">
            <a:extLst>
              <a:ext uri="{FF2B5EF4-FFF2-40B4-BE49-F238E27FC236}">
                <a16:creationId xmlns:a16="http://schemas.microsoft.com/office/drawing/2014/main" id="{8C93A1C8-CDE0-F220-5FF2-DDC577ECE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690" y="1281112"/>
            <a:ext cx="5766619" cy="5257800"/>
          </a:xfrm>
          <a:prstGeom prst="rect">
            <a:avLst/>
          </a:prstGeom>
        </p:spPr>
      </p:pic>
    </p:spTree>
    <p:extLst>
      <p:ext uri="{BB962C8B-B14F-4D97-AF65-F5344CB8AC3E}">
        <p14:creationId xmlns:p14="http://schemas.microsoft.com/office/powerpoint/2010/main" val="2211179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10;&#10;Description automatically generated">
            <a:extLst>
              <a:ext uri="{FF2B5EF4-FFF2-40B4-BE49-F238E27FC236}">
                <a16:creationId xmlns:a16="http://schemas.microsoft.com/office/drawing/2014/main" id="{6B6866D7-BC75-44B0-A538-2BB58B76C6B8}"/>
              </a:ext>
            </a:extLst>
          </p:cNvPr>
          <p:cNvPicPr>
            <a:picLocks noChangeAspect="1"/>
          </p:cNvPicPr>
          <p:nvPr/>
        </p:nvPicPr>
        <p:blipFill rotWithShape="1">
          <a:blip r:embed="rId2">
            <a:extLst>
              <a:ext uri="{28A0092B-C50C-407E-A947-70E740481C1C}">
                <a14:useLocalDpi xmlns:a14="http://schemas.microsoft.com/office/drawing/2010/main" val="0"/>
              </a:ext>
            </a:extLst>
          </a:blip>
          <a:srcRect t="3056" r="-1" b="-1"/>
          <a:stretch/>
        </p:blipFill>
        <p:spPr>
          <a:xfrm>
            <a:off x="240030" y="320040"/>
            <a:ext cx="8661654" cy="4303462"/>
          </a:xfrm>
          <a:prstGeom prst="rect">
            <a:avLst/>
          </a:prstGeom>
        </p:spPr>
      </p:pic>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4782312"/>
            <a:ext cx="8661654"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C7BDA-B657-4576-A74C-89E32176D800}"/>
              </a:ext>
            </a:extLst>
          </p:cNvPr>
          <p:cNvSpPr>
            <a:spLocks noGrp="1"/>
          </p:cNvSpPr>
          <p:nvPr>
            <p:ph type="title"/>
          </p:nvPr>
        </p:nvSpPr>
        <p:spPr>
          <a:xfrm>
            <a:off x="630936" y="5009083"/>
            <a:ext cx="2167128" cy="1345997"/>
          </a:xfrm>
        </p:spPr>
        <p:txBody>
          <a:bodyPr vert="horz" lIns="91440" tIns="45720" rIns="91440" bIns="45720" rtlCol="0" anchor="ctr">
            <a:normAutofit/>
          </a:bodyPr>
          <a:lstStyle/>
          <a:p>
            <a:pPr algn="l">
              <a:lnSpc>
                <a:spcPct val="90000"/>
              </a:lnSpc>
            </a:pPr>
            <a:r>
              <a:rPr lang="en-US" sz="3200" dirty="0">
                <a:solidFill>
                  <a:schemeClr val="tx1"/>
                </a:solidFill>
              </a:rPr>
              <a:t>More evil: 3D bars</a:t>
            </a: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BA77F0-2326-4DD4-95A3-60F3EBA36FA8}"/>
              </a:ext>
            </a:extLst>
          </p:cNvPr>
          <p:cNvSpPr txBox="1"/>
          <p:nvPr/>
        </p:nvSpPr>
        <p:spPr>
          <a:xfrm>
            <a:off x="3284982" y="5009083"/>
            <a:ext cx="5232654" cy="1345997"/>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dirty="0">
                <a:solidFill>
                  <a:schemeClr val="bg1"/>
                </a:solidFill>
              </a:rPr>
              <a:t>CBC found it irresistible to make 3D bars to show the 2015 election projection.</a:t>
            </a:r>
          </a:p>
          <a:p>
            <a:pPr indent="-228600">
              <a:lnSpc>
                <a:spcPct val="90000"/>
              </a:lnSpc>
              <a:spcAft>
                <a:spcPts val="600"/>
              </a:spcAft>
              <a:buFont typeface="Arial" panose="020B0604020202020204" pitchFamily="34" charset="0"/>
              <a:buChar char="•"/>
            </a:pPr>
            <a:endParaRPr lang="en-US" dirty="0">
              <a:solidFill>
                <a:schemeClr val="bg1"/>
              </a:solidFill>
            </a:endParaRPr>
          </a:p>
          <a:p>
            <a:pPr indent="-228600">
              <a:lnSpc>
                <a:spcPct val="90000"/>
              </a:lnSpc>
              <a:spcAft>
                <a:spcPts val="600"/>
              </a:spcAft>
              <a:buFont typeface="Arial" panose="020B0604020202020204" pitchFamily="34" charset="0"/>
              <a:buChar char="•"/>
            </a:pPr>
            <a:r>
              <a:rPr lang="en-US" dirty="0">
                <a:solidFill>
                  <a:schemeClr val="bg1"/>
                </a:solidFill>
              </a:rPr>
              <a:t>Why do you think the smallest 5 bars are all the same height?</a:t>
            </a:r>
          </a:p>
        </p:txBody>
      </p:sp>
      <p:sp>
        <p:nvSpPr>
          <p:cNvPr id="3" name="Slide Number Placeholder 2">
            <a:extLst>
              <a:ext uri="{FF2B5EF4-FFF2-40B4-BE49-F238E27FC236}">
                <a16:creationId xmlns:a16="http://schemas.microsoft.com/office/drawing/2014/main" id="{2BCB97E7-A1C9-4AEA-AFA1-7B98FEEA39E5}"/>
              </a:ext>
            </a:extLst>
          </p:cNvPr>
          <p:cNvSpPr>
            <a:spLocks noGrp="1"/>
          </p:cNvSpPr>
          <p:nvPr>
            <p:ph type="sldNum" sz="quarter" idx="12"/>
          </p:nvPr>
        </p:nvSpPr>
        <p:spPr>
          <a:xfrm>
            <a:off x="7896498" y="6556248"/>
            <a:ext cx="621138" cy="274320"/>
          </a:xfrm>
        </p:spPr>
        <p:txBody>
          <a:bodyPr vert="horz" lIns="91440" tIns="45720" rIns="91440" bIns="45720" rtlCol="0" anchor="ctr">
            <a:normAutofit/>
          </a:bodyPr>
          <a:lstStyle/>
          <a:p>
            <a:pPr>
              <a:spcAft>
                <a:spcPts val="600"/>
              </a:spcAft>
              <a:defRPr/>
            </a:pPr>
            <a:fld id="{621225AB-15B9-4C79-A121-04D1DC7E2307}" type="slidenum">
              <a:rPr lang="en-US">
                <a:solidFill>
                  <a:schemeClr val="tx1">
                    <a:alpha val="70000"/>
                  </a:schemeClr>
                </a:solidFill>
                <a:latin typeface="Calibri" panose="020F0502020204030204"/>
              </a:rPr>
              <a:pPr>
                <a:spcAft>
                  <a:spcPts val="600"/>
                </a:spcAft>
                <a:defRPr/>
              </a:pPr>
              <a:t>85</a:t>
            </a:fld>
            <a:endParaRPr lang="en-US">
              <a:solidFill>
                <a:schemeClr val="tx1">
                  <a:alpha val="70000"/>
                </a:schemeClr>
              </a:solidFill>
              <a:latin typeface="Calibri" panose="020F0502020204030204"/>
            </a:endParaRPr>
          </a:p>
        </p:txBody>
      </p:sp>
    </p:spTree>
    <p:extLst>
      <p:ext uri="{BB962C8B-B14F-4D97-AF65-F5344CB8AC3E}">
        <p14:creationId xmlns:p14="http://schemas.microsoft.com/office/powerpoint/2010/main" val="2828318388"/>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78ED-445B-6125-5D7C-08131459FDFE}"/>
              </a:ext>
            </a:extLst>
          </p:cNvPr>
          <p:cNvSpPr>
            <a:spLocks noGrp="1"/>
          </p:cNvSpPr>
          <p:nvPr>
            <p:ph type="title"/>
          </p:nvPr>
        </p:nvSpPr>
        <p:spPr/>
        <p:txBody>
          <a:bodyPr>
            <a:normAutofit fontScale="90000"/>
          </a:bodyPr>
          <a:lstStyle/>
          <a:p>
            <a:r>
              <a:rPr lang="en-CA" dirty="0"/>
              <a:t>How to make a confusing bar chart</a:t>
            </a:r>
          </a:p>
        </p:txBody>
      </p:sp>
      <p:sp>
        <p:nvSpPr>
          <p:cNvPr id="3" name="Slide Number Placeholder 2">
            <a:extLst>
              <a:ext uri="{FF2B5EF4-FFF2-40B4-BE49-F238E27FC236}">
                <a16:creationId xmlns:a16="http://schemas.microsoft.com/office/drawing/2014/main" id="{36C9ABB4-DBC6-B1F7-F955-C15E1D6391B6}"/>
              </a:ext>
            </a:extLst>
          </p:cNvPr>
          <p:cNvSpPr>
            <a:spLocks noGrp="1"/>
          </p:cNvSpPr>
          <p:nvPr>
            <p:ph type="sldNum" sz="quarter" idx="12"/>
          </p:nvPr>
        </p:nvSpPr>
        <p:spPr/>
        <p:txBody>
          <a:bodyPr/>
          <a:lstStyle/>
          <a:p>
            <a:fld id="{621225AB-15B9-4C79-A121-04D1DC7E2307}" type="slidenum">
              <a:rPr lang="en-US" smtClean="0"/>
              <a:t>86</a:t>
            </a:fld>
            <a:endParaRPr lang="en-US"/>
          </a:p>
        </p:txBody>
      </p:sp>
      <p:pic>
        <p:nvPicPr>
          <p:cNvPr id="5" name="Picture 4" descr="A graph of red bars with white text&#10;&#10;Description automatically generated">
            <a:extLst>
              <a:ext uri="{FF2B5EF4-FFF2-40B4-BE49-F238E27FC236}">
                <a16:creationId xmlns:a16="http://schemas.microsoft.com/office/drawing/2014/main" id="{A150F260-71FA-443F-366A-6C9C38B44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55802"/>
            <a:ext cx="5882982" cy="5427560"/>
          </a:xfrm>
          <a:prstGeom prst="rect">
            <a:avLst/>
          </a:prstGeom>
        </p:spPr>
      </p:pic>
      <p:sp>
        <p:nvSpPr>
          <p:cNvPr id="6" name="TextBox 5">
            <a:extLst>
              <a:ext uri="{FF2B5EF4-FFF2-40B4-BE49-F238E27FC236}">
                <a16:creationId xmlns:a16="http://schemas.microsoft.com/office/drawing/2014/main" id="{89CEA85E-8401-C171-5188-DA1D45BE95A0}"/>
              </a:ext>
            </a:extLst>
          </p:cNvPr>
          <p:cNvSpPr txBox="1"/>
          <p:nvPr/>
        </p:nvSpPr>
        <p:spPr>
          <a:xfrm>
            <a:off x="3200400" y="6096000"/>
            <a:ext cx="5715000" cy="307777"/>
          </a:xfrm>
          <a:prstGeom prst="rect">
            <a:avLst/>
          </a:prstGeom>
          <a:noFill/>
        </p:spPr>
        <p:txBody>
          <a:bodyPr wrap="square" rtlCol="0">
            <a:spAutoFit/>
          </a:bodyPr>
          <a:lstStyle/>
          <a:p>
            <a:r>
              <a:rPr lang="en-CA" sz="1400" dirty="0">
                <a:hlinkClick r:id="rId3"/>
              </a:rPr>
              <a:t>https://twitter.com/TheEditorDiary/status/1742939764003893567/photo/1</a:t>
            </a:r>
            <a:r>
              <a:rPr lang="en-CA" sz="1400" dirty="0"/>
              <a:t> </a:t>
            </a:r>
          </a:p>
        </p:txBody>
      </p:sp>
      <p:sp>
        <p:nvSpPr>
          <p:cNvPr id="7" name="TextBox 6">
            <a:extLst>
              <a:ext uri="{FF2B5EF4-FFF2-40B4-BE49-F238E27FC236}">
                <a16:creationId xmlns:a16="http://schemas.microsoft.com/office/drawing/2014/main" id="{4BFA22B0-393F-2FDF-3F7F-B2CC054A0874}"/>
              </a:ext>
            </a:extLst>
          </p:cNvPr>
          <p:cNvSpPr txBox="1"/>
          <p:nvPr/>
        </p:nvSpPr>
        <p:spPr>
          <a:xfrm>
            <a:off x="6096000" y="2209800"/>
            <a:ext cx="2590800" cy="1477328"/>
          </a:xfrm>
          <a:prstGeom prst="rect">
            <a:avLst/>
          </a:prstGeom>
          <a:noFill/>
        </p:spPr>
        <p:txBody>
          <a:bodyPr wrap="square" rtlCol="0">
            <a:spAutoFit/>
          </a:bodyPr>
          <a:lstStyle/>
          <a:p>
            <a:r>
              <a:rPr lang="en-CA" dirty="0"/>
              <a:t>Why did they make this a bar chart?</a:t>
            </a:r>
          </a:p>
          <a:p>
            <a:endParaRPr lang="en-CA" dirty="0"/>
          </a:p>
          <a:p>
            <a:r>
              <a:rPr lang="en-CA" dirty="0"/>
              <a:t>What re-design would avoid the confusion?</a:t>
            </a:r>
          </a:p>
        </p:txBody>
      </p:sp>
    </p:spTree>
    <p:extLst>
      <p:ext uri="{BB962C8B-B14F-4D97-AF65-F5344CB8AC3E}">
        <p14:creationId xmlns:p14="http://schemas.microsoft.com/office/powerpoint/2010/main" val="1677238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7931-5C36-3B6E-6B15-C2FB06D078CC}"/>
              </a:ext>
            </a:extLst>
          </p:cNvPr>
          <p:cNvSpPr>
            <a:spLocks noGrp="1"/>
          </p:cNvSpPr>
          <p:nvPr>
            <p:ph type="title"/>
          </p:nvPr>
        </p:nvSpPr>
        <p:spPr/>
        <p:txBody>
          <a:bodyPr>
            <a:normAutofit fontScale="90000"/>
          </a:bodyPr>
          <a:lstStyle/>
          <a:p>
            <a:r>
              <a:rPr lang="en-CA" sz="3600" dirty="0"/>
              <a:t>What not to do when you win a Nobel Prize</a:t>
            </a:r>
          </a:p>
        </p:txBody>
      </p:sp>
      <p:sp>
        <p:nvSpPr>
          <p:cNvPr id="3" name="Slide Number Placeholder 2">
            <a:extLst>
              <a:ext uri="{FF2B5EF4-FFF2-40B4-BE49-F238E27FC236}">
                <a16:creationId xmlns:a16="http://schemas.microsoft.com/office/drawing/2014/main" id="{364CBDD3-115D-EC60-042A-2EEF15736C33}"/>
              </a:ext>
            </a:extLst>
          </p:cNvPr>
          <p:cNvSpPr>
            <a:spLocks noGrp="1"/>
          </p:cNvSpPr>
          <p:nvPr>
            <p:ph type="sldNum" sz="quarter" idx="12"/>
          </p:nvPr>
        </p:nvSpPr>
        <p:spPr/>
        <p:txBody>
          <a:bodyPr/>
          <a:lstStyle/>
          <a:p>
            <a:fld id="{621225AB-15B9-4C79-A121-04D1DC7E2307}" type="slidenum">
              <a:rPr lang="en-US" smtClean="0"/>
              <a:t>87</a:t>
            </a:fld>
            <a:endParaRPr lang="en-US"/>
          </a:p>
        </p:txBody>
      </p:sp>
      <p:pic>
        <p:nvPicPr>
          <p:cNvPr id="5" name="Picture 4" descr="A person standing on stage with a large screen&#10;&#10;Description automatically generated">
            <a:extLst>
              <a:ext uri="{FF2B5EF4-FFF2-40B4-BE49-F238E27FC236}">
                <a16:creationId xmlns:a16="http://schemas.microsoft.com/office/drawing/2014/main" id="{82897DE1-3E92-7E0F-702D-6DCF04092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139" y="1828800"/>
            <a:ext cx="7421721" cy="4114800"/>
          </a:xfrm>
          <a:prstGeom prst="rect">
            <a:avLst/>
          </a:prstGeom>
        </p:spPr>
      </p:pic>
      <p:sp>
        <p:nvSpPr>
          <p:cNvPr id="6" name="TextBox 5">
            <a:extLst>
              <a:ext uri="{FF2B5EF4-FFF2-40B4-BE49-F238E27FC236}">
                <a16:creationId xmlns:a16="http://schemas.microsoft.com/office/drawing/2014/main" id="{A210E062-FC65-D48E-D532-219D3FBBFEF2}"/>
              </a:ext>
            </a:extLst>
          </p:cNvPr>
          <p:cNvSpPr txBox="1"/>
          <p:nvPr/>
        </p:nvSpPr>
        <p:spPr>
          <a:xfrm>
            <a:off x="457200" y="1066800"/>
            <a:ext cx="8229600" cy="646331"/>
          </a:xfrm>
          <a:prstGeom prst="rect">
            <a:avLst/>
          </a:prstGeom>
          <a:noFill/>
        </p:spPr>
        <p:txBody>
          <a:bodyPr wrap="square" rtlCol="0">
            <a:spAutoFit/>
          </a:bodyPr>
          <a:lstStyle/>
          <a:p>
            <a:r>
              <a:rPr lang="en-CA" dirty="0"/>
              <a:t>Daren Acemoglu accepts the 2024 Nobel Prize in Economics but gets an F for a spectacularly bad scatterplot.</a:t>
            </a:r>
          </a:p>
        </p:txBody>
      </p:sp>
      <p:sp>
        <p:nvSpPr>
          <p:cNvPr id="8" name="TextBox 7">
            <a:extLst>
              <a:ext uri="{FF2B5EF4-FFF2-40B4-BE49-F238E27FC236}">
                <a16:creationId xmlns:a16="http://schemas.microsoft.com/office/drawing/2014/main" id="{C9D1CE37-D5FB-6E32-3314-5BC7EC737C7D}"/>
              </a:ext>
            </a:extLst>
          </p:cNvPr>
          <p:cNvSpPr txBox="1"/>
          <p:nvPr/>
        </p:nvSpPr>
        <p:spPr>
          <a:xfrm>
            <a:off x="533400" y="6172200"/>
            <a:ext cx="7749460" cy="338554"/>
          </a:xfrm>
          <a:prstGeom prst="rect">
            <a:avLst/>
          </a:prstGeom>
          <a:noFill/>
        </p:spPr>
        <p:txBody>
          <a:bodyPr wrap="square" rtlCol="0">
            <a:spAutoFit/>
          </a:bodyPr>
          <a:lstStyle/>
          <a:p>
            <a:r>
              <a:rPr lang="en-CA" sz="1600" dirty="0"/>
              <a:t>Video: </a:t>
            </a:r>
            <a:r>
              <a:rPr lang="en-CA" sz="1600" dirty="0">
                <a:hlinkClick r:id="rId4"/>
              </a:rPr>
              <a:t>https://www.youtube.com/live/YcuxbYUW8R8?si=3M859wkuy1uQOKP9&amp;t=4411</a:t>
            </a:r>
            <a:r>
              <a:rPr lang="en-CA" sz="1600" dirty="0"/>
              <a:t> </a:t>
            </a:r>
          </a:p>
        </p:txBody>
      </p:sp>
    </p:spTree>
    <p:extLst>
      <p:ext uri="{BB962C8B-B14F-4D97-AF65-F5344CB8AC3E}">
        <p14:creationId xmlns:p14="http://schemas.microsoft.com/office/powerpoint/2010/main" val="3155744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26249-6B17-29A4-49F1-B2A2D0F02642}"/>
              </a:ext>
            </a:extLst>
          </p:cNvPr>
          <p:cNvSpPr>
            <a:spLocks noGrp="1"/>
          </p:cNvSpPr>
          <p:nvPr>
            <p:ph type="title"/>
          </p:nvPr>
        </p:nvSpPr>
        <p:spPr/>
        <p:txBody>
          <a:bodyPr>
            <a:normAutofit fontScale="90000"/>
          </a:bodyPr>
          <a:lstStyle/>
          <a:p>
            <a:r>
              <a:rPr lang="en-CA" sz="3600" dirty="0"/>
              <a:t>What not to do when you win a Nobel Prize</a:t>
            </a:r>
          </a:p>
        </p:txBody>
      </p:sp>
      <p:sp>
        <p:nvSpPr>
          <p:cNvPr id="3" name="Slide Number Placeholder 2">
            <a:extLst>
              <a:ext uri="{FF2B5EF4-FFF2-40B4-BE49-F238E27FC236}">
                <a16:creationId xmlns:a16="http://schemas.microsoft.com/office/drawing/2014/main" id="{1EBC35B6-F30E-D37F-59A6-DF23AD6445EB}"/>
              </a:ext>
            </a:extLst>
          </p:cNvPr>
          <p:cNvSpPr>
            <a:spLocks noGrp="1"/>
          </p:cNvSpPr>
          <p:nvPr>
            <p:ph type="sldNum" sz="quarter" idx="12"/>
          </p:nvPr>
        </p:nvSpPr>
        <p:spPr/>
        <p:txBody>
          <a:bodyPr/>
          <a:lstStyle/>
          <a:p>
            <a:fld id="{621225AB-15B9-4C79-A121-04D1DC7E2307}" type="slidenum">
              <a:rPr lang="en-US" smtClean="0"/>
              <a:t>88</a:t>
            </a:fld>
            <a:endParaRPr lang="en-US"/>
          </a:p>
        </p:txBody>
      </p:sp>
      <p:sp>
        <p:nvSpPr>
          <p:cNvPr id="6" name="TextBox 5">
            <a:extLst>
              <a:ext uri="{FF2B5EF4-FFF2-40B4-BE49-F238E27FC236}">
                <a16:creationId xmlns:a16="http://schemas.microsoft.com/office/drawing/2014/main" id="{0499AE0D-EC94-D701-47A1-FAD73C506087}"/>
              </a:ext>
            </a:extLst>
          </p:cNvPr>
          <p:cNvSpPr txBox="1"/>
          <p:nvPr/>
        </p:nvSpPr>
        <p:spPr>
          <a:xfrm>
            <a:off x="457200" y="1143000"/>
            <a:ext cx="8229600" cy="646331"/>
          </a:xfrm>
          <a:prstGeom prst="rect">
            <a:avLst/>
          </a:prstGeom>
          <a:noFill/>
        </p:spPr>
        <p:txBody>
          <a:bodyPr wrap="square" rtlCol="0">
            <a:spAutoFit/>
          </a:bodyPr>
          <a:lstStyle/>
          <a:p>
            <a:r>
              <a:rPr lang="en-CA" dirty="0"/>
              <a:t>What was the presentation goal?</a:t>
            </a:r>
          </a:p>
          <a:p>
            <a:r>
              <a:rPr lang="en-CA" dirty="0"/>
              <a:t>Why does this fail? </a:t>
            </a:r>
          </a:p>
        </p:txBody>
      </p:sp>
      <p:pic>
        <p:nvPicPr>
          <p:cNvPr id="8" name="Picture 7" descr="A graph showing the value of law&#10;&#10;Description automatically generated">
            <a:extLst>
              <a:ext uri="{FF2B5EF4-FFF2-40B4-BE49-F238E27FC236}">
                <a16:creationId xmlns:a16="http://schemas.microsoft.com/office/drawing/2014/main" id="{B88DDE25-F064-9501-BBCE-937019902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99882"/>
            <a:ext cx="7924800" cy="4739030"/>
          </a:xfrm>
          <a:prstGeom prst="rect">
            <a:avLst/>
          </a:prstGeom>
        </p:spPr>
      </p:pic>
    </p:spTree>
    <p:extLst>
      <p:ext uri="{BB962C8B-B14F-4D97-AF65-F5344CB8AC3E}">
        <p14:creationId xmlns:p14="http://schemas.microsoft.com/office/powerpoint/2010/main" val="1453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Excellence: Tables</a:t>
            </a:r>
          </a:p>
        </p:txBody>
      </p:sp>
      <p:sp>
        <p:nvSpPr>
          <p:cNvPr id="3" name="Slide Number Placeholder 2"/>
          <p:cNvSpPr>
            <a:spLocks noGrp="1"/>
          </p:cNvSpPr>
          <p:nvPr>
            <p:ph type="sldNum" sz="quarter" idx="12"/>
          </p:nvPr>
        </p:nvSpPr>
        <p:spPr/>
        <p:txBody>
          <a:bodyPr/>
          <a:lstStyle/>
          <a:p>
            <a:fld id="{621225AB-15B9-4C79-A121-04D1DC7E2307}" type="slidenum">
              <a:rPr lang="en-US" smtClean="0"/>
              <a:t>89</a:t>
            </a:fld>
            <a:endParaRPr lang="en-US"/>
          </a:p>
        </p:txBody>
      </p:sp>
      <p:pic>
        <p:nvPicPr>
          <p:cNvPr id="1026" name="Picture 2" descr="C:\Users\friendly\Dropbox\Documents\6135\images\Abigail-section37-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905001"/>
            <a:ext cx="5843810" cy="3954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143000"/>
            <a:ext cx="8229600" cy="646331"/>
          </a:xfrm>
          <a:prstGeom prst="rect">
            <a:avLst/>
          </a:prstGeom>
          <a:noFill/>
        </p:spPr>
        <p:txBody>
          <a:bodyPr wrap="square" rtlCol="0">
            <a:spAutoFit/>
          </a:bodyPr>
          <a:lstStyle/>
          <a:p>
            <a:r>
              <a:rPr lang="en-US" dirty="0"/>
              <a:t>A study by Abigail Friendly (2017) wanted to show the use of benefits afforded to Toronto developers for their contributions of different types over time</a:t>
            </a:r>
          </a:p>
        </p:txBody>
      </p:sp>
      <p:sp>
        <p:nvSpPr>
          <p:cNvPr id="5" name="TextBox 4"/>
          <p:cNvSpPr txBox="1"/>
          <p:nvPr/>
        </p:nvSpPr>
        <p:spPr>
          <a:xfrm>
            <a:off x="6652846" y="2133600"/>
            <a:ext cx="2133600" cy="3293209"/>
          </a:xfrm>
          <a:prstGeom prst="rect">
            <a:avLst/>
          </a:prstGeom>
          <a:noFill/>
        </p:spPr>
        <p:txBody>
          <a:bodyPr wrap="square" rtlCol="0">
            <a:spAutoFit/>
          </a:bodyPr>
          <a:lstStyle/>
          <a:p>
            <a:r>
              <a:rPr lang="en-US" sz="1600" dirty="0"/>
              <a:t>Color background scale from light to dark highlights the largest values</a:t>
            </a:r>
          </a:p>
          <a:p>
            <a:endParaRPr lang="en-US" sz="1600" dirty="0"/>
          </a:p>
          <a:p>
            <a:r>
              <a:rPr lang="en-US" sz="1600" dirty="0"/>
              <a:t>Most frequent benefits appear at the top</a:t>
            </a:r>
          </a:p>
          <a:p>
            <a:endParaRPr lang="en-US" sz="1600" dirty="0"/>
          </a:p>
          <a:p>
            <a:r>
              <a:rPr lang="en-US" sz="1600" dirty="0"/>
              <a:t>Can see overall trends and anomalies</a:t>
            </a:r>
          </a:p>
          <a:p>
            <a:endParaRPr lang="en-US" sz="1600" dirty="0"/>
          </a:p>
          <a:p>
            <a:r>
              <a:rPr lang="en-US" sz="1600" dirty="0"/>
              <a:t>What happened in 2014-2016?</a:t>
            </a:r>
          </a:p>
        </p:txBody>
      </p:sp>
      <p:sp>
        <p:nvSpPr>
          <p:cNvPr id="6" name="TextBox 5"/>
          <p:cNvSpPr txBox="1"/>
          <p:nvPr/>
        </p:nvSpPr>
        <p:spPr>
          <a:xfrm>
            <a:off x="533401" y="6172200"/>
            <a:ext cx="7696199" cy="430887"/>
          </a:xfrm>
          <a:prstGeom prst="rect">
            <a:avLst/>
          </a:prstGeom>
          <a:noFill/>
        </p:spPr>
        <p:txBody>
          <a:bodyPr wrap="square" rtlCol="0">
            <a:spAutoFit/>
          </a:bodyPr>
          <a:lstStyle/>
          <a:p>
            <a:r>
              <a:rPr lang="en-US" sz="1100" dirty="0"/>
              <a:t>Source: Friendly, A. R. (2017). </a:t>
            </a:r>
            <a:r>
              <a:rPr lang="en-US" sz="1100" i="1" dirty="0"/>
              <a:t>Land Value Capture and Social Benefits: Toronto and São Paulo Compared</a:t>
            </a:r>
            <a:r>
              <a:rPr lang="en-US" sz="1100" dirty="0"/>
              <a:t>. IMFG Papers on Municipal Finance and Governance, No 33, University of Toronto, </a:t>
            </a:r>
            <a:r>
              <a:rPr lang="en-US" sz="1100" dirty="0">
                <a:hlinkClick r:id="rId3"/>
              </a:rPr>
              <a:t>https://munkschool.utoronto.ca/imfg/</a:t>
            </a:r>
            <a:r>
              <a:rPr lang="en-US" sz="1100" dirty="0"/>
              <a:t> </a:t>
            </a:r>
          </a:p>
        </p:txBody>
      </p:sp>
    </p:spTree>
    <p:extLst>
      <p:ext uri="{BB962C8B-B14F-4D97-AF65-F5344CB8AC3E}">
        <p14:creationId xmlns:p14="http://schemas.microsoft.com/office/powerpoint/2010/main" val="1111506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books I like</a:t>
            </a:r>
          </a:p>
        </p:txBody>
      </p:sp>
      <p:sp>
        <p:nvSpPr>
          <p:cNvPr id="3" name="Slide Number Placeholder 2"/>
          <p:cNvSpPr>
            <a:spLocks noGrp="1"/>
          </p:cNvSpPr>
          <p:nvPr>
            <p:ph type="sldNum" sz="quarter" idx="12"/>
          </p:nvPr>
        </p:nvSpPr>
        <p:spPr/>
        <p:txBody>
          <a:bodyPr/>
          <a:lstStyle/>
          <a:p>
            <a:fld id="{621225AB-15B9-4C79-A121-04D1DC7E2307}" type="slidenum">
              <a:rPr lang="en-US" smtClean="0"/>
              <a:t>9</a:t>
            </a:fld>
            <a:endParaRPr lang="en-US"/>
          </a:p>
        </p:txBody>
      </p:sp>
      <p:grpSp>
        <p:nvGrpSpPr>
          <p:cNvPr id="10" name="Group 9"/>
          <p:cNvGrpSpPr/>
          <p:nvPr/>
        </p:nvGrpSpPr>
        <p:grpSpPr>
          <a:xfrm>
            <a:off x="457201" y="1143000"/>
            <a:ext cx="8229599" cy="1097280"/>
            <a:chOff x="457201" y="1295400"/>
            <a:chExt cx="8229599" cy="109728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1" y="1295400"/>
              <a:ext cx="902513" cy="1097280"/>
            </a:xfrm>
            <a:prstGeom prst="rect">
              <a:avLst/>
            </a:prstGeom>
          </p:spPr>
        </p:pic>
        <p:sp>
          <p:nvSpPr>
            <p:cNvPr id="5" name="TextBox 4"/>
            <p:cNvSpPr txBox="1"/>
            <p:nvPr/>
          </p:nvSpPr>
          <p:spPr>
            <a:xfrm>
              <a:off x="1905000" y="1295400"/>
              <a:ext cx="6781800" cy="1015663"/>
            </a:xfrm>
            <a:prstGeom prst="rect">
              <a:avLst/>
            </a:prstGeom>
            <a:noFill/>
          </p:spPr>
          <p:txBody>
            <a:bodyPr wrap="square" rtlCol="0">
              <a:spAutoFit/>
            </a:bodyPr>
            <a:lstStyle/>
            <a:p>
              <a:r>
                <a:rPr lang="en-US" dirty="0"/>
                <a:t>Tamara </a:t>
              </a:r>
              <a:r>
                <a:rPr lang="en-US" dirty="0" err="1"/>
                <a:t>Munzner</a:t>
              </a:r>
              <a:r>
                <a:rPr lang="en-US" dirty="0"/>
                <a:t> (2014), </a:t>
              </a:r>
              <a:r>
                <a:rPr lang="en-US" i="1" dirty="0"/>
                <a:t>Visualization Analysis &amp; Design</a:t>
              </a:r>
            </a:p>
            <a:p>
              <a:r>
                <a:rPr lang="en-US" sz="1400" dirty="0"/>
                <a:t>An attractive new book combining computer science and design perspectives</a:t>
              </a:r>
            </a:p>
            <a:p>
              <a:r>
                <a:rPr lang="en-US" sz="1400" dirty="0"/>
                <a:t>Web page: </a:t>
              </a:r>
              <a:r>
                <a:rPr lang="en-US" sz="1400" dirty="0">
                  <a:hlinkClick r:id="rId3"/>
                </a:rPr>
                <a:t>http://www.cs.ubc.ca/~tmm/vadbook/</a:t>
              </a:r>
              <a:r>
                <a:rPr lang="en-US" sz="1400" dirty="0"/>
                <a:t> with lots of illustrations &amp; lectures</a:t>
              </a:r>
            </a:p>
            <a:p>
              <a:endParaRPr lang="en-US" sz="1400" dirty="0"/>
            </a:p>
          </p:txBody>
        </p:sp>
      </p:grpSp>
      <p:grpSp>
        <p:nvGrpSpPr>
          <p:cNvPr id="12" name="Group 11">
            <a:extLst>
              <a:ext uri="{FF2B5EF4-FFF2-40B4-BE49-F238E27FC236}">
                <a16:creationId xmlns:a16="http://schemas.microsoft.com/office/drawing/2014/main" id="{8623CF5D-22AA-3ADC-62E1-A0089456AAA3}"/>
              </a:ext>
            </a:extLst>
          </p:cNvPr>
          <p:cNvGrpSpPr/>
          <p:nvPr/>
        </p:nvGrpSpPr>
        <p:grpSpPr>
          <a:xfrm>
            <a:off x="457201" y="2394332"/>
            <a:ext cx="8229473" cy="1325880"/>
            <a:chOff x="457201" y="2438400"/>
            <a:chExt cx="8229473" cy="13258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2438400"/>
              <a:ext cx="842079" cy="1325880"/>
            </a:xfrm>
            <a:prstGeom prst="rect">
              <a:avLst/>
            </a:prstGeom>
          </p:spPr>
        </p:pic>
        <p:sp>
          <p:nvSpPr>
            <p:cNvPr id="15" name="TextBox 14"/>
            <p:cNvSpPr txBox="1"/>
            <p:nvPr/>
          </p:nvSpPr>
          <p:spPr>
            <a:xfrm>
              <a:off x="1904874" y="2438400"/>
              <a:ext cx="6781800" cy="800219"/>
            </a:xfrm>
            <a:prstGeom prst="rect">
              <a:avLst/>
            </a:prstGeom>
            <a:noFill/>
          </p:spPr>
          <p:txBody>
            <a:bodyPr wrap="square" rtlCol="0">
              <a:spAutoFit/>
            </a:bodyPr>
            <a:lstStyle/>
            <a:p>
              <a:r>
                <a:rPr lang="en-US" dirty="0"/>
                <a:t>Manuel Lima, </a:t>
              </a:r>
              <a:r>
                <a:rPr lang="en-US" i="1" dirty="0"/>
                <a:t>The Book of Trees: Visualizing branches of knowledge</a:t>
              </a:r>
            </a:p>
            <a:p>
              <a:r>
                <a:rPr lang="en-US" sz="1400" dirty="0"/>
                <a:t>A visual delight; an entire history of tree-type diagrams</a:t>
              </a:r>
            </a:p>
            <a:p>
              <a:r>
                <a:rPr lang="en-US" sz="1400" dirty="0"/>
                <a:t>Blog: </a:t>
              </a:r>
              <a:r>
                <a:rPr lang="en-US" sz="1400" dirty="0">
                  <a:hlinkClick r:id="rId5"/>
                </a:rPr>
                <a:t>http://www.visualcomplexity.com/vc/blog/</a:t>
              </a:r>
              <a:r>
                <a:rPr lang="en-US" sz="1400" dirty="0"/>
                <a:t> </a:t>
              </a:r>
            </a:p>
          </p:txBody>
        </p:sp>
      </p:grpSp>
      <p:grpSp>
        <p:nvGrpSpPr>
          <p:cNvPr id="7" name="Group 6">
            <a:extLst>
              <a:ext uri="{FF2B5EF4-FFF2-40B4-BE49-F238E27FC236}">
                <a16:creationId xmlns:a16="http://schemas.microsoft.com/office/drawing/2014/main" id="{3E0BB84E-5C79-566F-AE53-E65E12521132}"/>
              </a:ext>
            </a:extLst>
          </p:cNvPr>
          <p:cNvGrpSpPr/>
          <p:nvPr/>
        </p:nvGrpSpPr>
        <p:grpSpPr>
          <a:xfrm>
            <a:off x="457200" y="3831115"/>
            <a:ext cx="8229474" cy="1333499"/>
            <a:chOff x="457200" y="4267199"/>
            <a:chExt cx="8229474" cy="1333499"/>
          </a:xfrm>
        </p:grpSpPr>
        <p:sp>
          <p:nvSpPr>
            <p:cNvPr id="9" name="TextBox 8"/>
            <p:cNvSpPr txBox="1"/>
            <p:nvPr/>
          </p:nvSpPr>
          <p:spPr>
            <a:xfrm>
              <a:off x="1904874" y="4267200"/>
              <a:ext cx="6781800" cy="800219"/>
            </a:xfrm>
            <a:prstGeom prst="rect">
              <a:avLst/>
            </a:prstGeom>
            <a:noFill/>
          </p:spPr>
          <p:txBody>
            <a:bodyPr wrap="square" rtlCol="0">
              <a:spAutoFit/>
            </a:bodyPr>
            <a:lstStyle/>
            <a:p>
              <a:r>
                <a:rPr lang="en-US" dirty="0" err="1"/>
                <a:t>Keiran</a:t>
              </a:r>
              <a:r>
                <a:rPr lang="en-US" dirty="0"/>
                <a:t> Healy, </a:t>
              </a:r>
              <a:r>
                <a:rPr lang="en-US" i="1" dirty="0"/>
                <a:t>Data Visualization: A Practical Introduction</a:t>
              </a:r>
            </a:p>
            <a:p>
              <a:r>
                <a:rPr lang="en-US" sz="1400" dirty="0"/>
                <a:t>An accessible primer on how to create effective graphics from data using ggplot2</a:t>
              </a:r>
            </a:p>
            <a:p>
              <a:r>
                <a:rPr lang="en-US" sz="1400" dirty="0"/>
                <a:t>Online: </a:t>
              </a:r>
              <a:r>
                <a:rPr lang="en-US" sz="1400" dirty="0">
                  <a:hlinkClick r:id="rId6"/>
                </a:rPr>
                <a:t>http://socvis.co</a:t>
              </a:r>
              <a:r>
                <a:rPr lang="en-US" sz="1400" dirty="0"/>
                <a:t> </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0" y="4267199"/>
              <a:ext cx="887799" cy="1333499"/>
            </a:xfrm>
            <a:prstGeom prst="rect">
              <a:avLst/>
            </a:prstGeom>
          </p:spPr>
        </p:pic>
      </p:grpSp>
      <p:pic>
        <p:nvPicPr>
          <p:cNvPr id="11" name="Picture 10" descr="A book cover with a graph&#10;&#10;Description automatically generated">
            <a:extLst>
              <a:ext uri="{FF2B5EF4-FFF2-40B4-BE49-F238E27FC236}">
                <a16:creationId xmlns:a16="http://schemas.microsoft.com/office/drawing/2014/main" id="{3DBF5C34-556B-7451-0FC4-E4728403F0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714" y="5294756"/>
            <a:ext cx="864000" cy="1234285"/>
          </a:xfrm>
          <a:prstGeom prst="rect">
            <a:avLst/>
          </a:prstGeom>
        </p:spPr>
      </p:pic>
      <p:sp>
        <p:nvSpPr>
          <p:cNvPr id="13" name="TextBox 12">
            <a:extLst>
              <a:ext uri="{FF2B5EF4-FFF2-40B4-BE49-F238E27FC236}">
                <a16:creationId xmlns:a16="http://schemas.microsoft.com/office/drawing/2014/main" id="{026922B1-0BE8-490F-470F-DFB7C043A16B}"/>
              </a:ext>
            </a:extLst>
          </p:cNvPr>
          <p:cNvSpPr txBox="1"/>
          <p:nvPr/>
        </p:nvSpPr>
        <p:spPr>
          <a:xfrm>
            <a:off x="1904874" y="5294756"/>
            <a:ext cx="6781800" cy="800219"/>
          </a:xfrm>
          <a:prstGeom prst="rect">
            <a:avLst/>
          </a:prstGeom>
          <a:noFill/>
        </p:spPr>
        <p:txBody>
          <a:bodyPr wrap="square" rtlCol="0">
            <a:spAutoFit/>
          </a:bodyPr>
          <a:lstStyle/>
          <a:p>
            <a:r>
              <a:rPr lang="en-US" dirty="0"/>
              <a:t>Antony Unwin, </a:t>
            </a:r>
            <a:r>
              <a:rPr lang="en-US" i="1" dirty="0"/>
              <a:t>Getting (more out of) Graphics</a:t>
            </a:r>
          </a:p>
          <a:p>
            <a:r>
              <a:rPr lang="en-US" sz="1400" dirty="0"/>
              <a:t>A collection of 25 case studies of interesting datasets, with ggplot2 graphics</a:t>
            </a:r>
          </a:p>
          <a:p>
            <a:r>
              <a:rPr lang="en-US" sz="1400" dirty="0"/>
              <a:t>Online R code: </a:t>
            </a:r>
            <a:r>
              <a:rPr lang="en-US" sz="1400" dirty="0">
                <a:hlinkClick r:id="rId9"/>
              </a:rPr>
              <a:t>https://github.com/antonr4/GmooGkodes</a:t>
            </a:r>
            <a:r>
              <a:rPr lang="en-US" sz="1400" dirty="0"/>
              <a:t> </a:t>
            </a:r>
          </a:p>
        </p:txBody>
      </p:sp>
      <p:pic>
        <p:nvPicPr>
          <p:cNvPr id="6" name="Picture 5" descr="A blue and orange book with a person reading&#10;&#10;Description automatically generated">
            <a:extLst>
              <a:ext uri="{FF2B5EF4-FFF2-40B4-BE49-F238E27FC236}">
                <a16:creationId xmlns:a16="http://schemas.microsoft.com/office/drawing/2014/main" id="{96719434-E924-13C7-CBCB-774883B53B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96671" y="271881"/>
            <a:ext cx="718719" cy="718719"/>
          </a:xfrm>
          <a:prstGeom prst="rect">
            <a:avLst/>
          </a:prstGeom>
        </p:spPr>
      </p:pic>
    </p:spTree>
    <p:extLst>
      <p:ext uri="{BB962C8B-B14F-4D97-AF65-F5344CB8AC3E}">
        <p14:creationId xmlns:p14="http://schemas.microsoft.com/office/powerpoint/2010/main" val="18693921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failure</a:t>
            </a:r>
          </a:p>
        </p:txBody>
      </p:sp>
      <p:sp>
        <p:nvSpPr>
          <p:cNvPr id="3" name="Slide Number Placeholder 2"/>
          <p:cNvSpPr>
            <a:spLocks noGrp="1"/>
          </p:cNvSpPr>
          <p:nvPr>
            <p:ph type="sldNum" sz="quarter" idx="12"/>
          </p:nvPr>
        </p:nvSpPr>
        <p:spPr/>
        <p:txBody>
          <a:bodyPr/>
          <a:lstStyle/>
          <a:p>
            <a:fld id="{621225AB-15B9-4C79-A121-04D1DC7E2307}" type="slidenum">
              <a:rPr lang="en-US" smtClean="0"/>
              <a:t>90</a:t>
            </a:fld>
            <a:endParaRPr lang="en-US"/>
          </a:p>
        </p:txBody>
      </p:sp>
      <p:pic>
        <p:nvPicPr>
          <p:cNvPr id="1026" name="Picture 2" descr="C:\Dropbox\Documents\6135\images\probably-sherman-ken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066800"/>
            <a:ext cx="347472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6210300"/>
            <a:ext cx="7543800" cy="461665"/>
          </a:xfrm>
          <a:prstGeom prst="rect">
            <a:avLst/>
          </a:prstGeom>
          <a:noFill/>
        </p:spPr>
        <p:txBody>
          <a:bodyPr wrap="square" rtlCol="0">
            <a:spAutoFit/>
          </a:bodyPr>
          <a:lstStyle/>
          <a:p>
            <a:r>
              <a:rPr lang="en-US" sz="1200" dirty="0">
                <a:hlinkClick r:id="rId3"/>
              </a:rPr>
              <a:t>https://www.cia.gov/library/center-for-the-study-of-intelligence/csi-publications/books-and-monographs/psychology-of-intelligence-analysis/fig18.gif/image.gif</a:t>
            </a:r>
            <a:r>
              <a:rPr lang="en-US" sz="1200" dirty="0"/>
              <a:t> </a:t>
            </a:r>
          </a:p>
        </p:txBody>
      </p:sp>
      <p:sp>
        <p:nvSpPr>
          <p:cNvPr id="5" name="TextBox 4"/>
          <p:cNvSpPr txBox="1"/>
          <p:nvPr/>
        </p:nvSpPr>
        <p:spPr>
          <a:xfrm>
            <a:off x="533400" y="1371600"/>
            <a:ext cx="4419600" cy="3416320"/>
          </a:xfrm>
          <a:prstGeom prst="rect">
            <a:avLst/>
          </a:prstGeom>
          <a:noFill/>
        </p:spPr>
        <p:txBody>
          <a:bodyPr wrap="square" rtlCol="0">
            <a:spAutoFit/>
          </a:bodyPr>
          <a:lstStyle/>
          <a:p>
            <a:r>
              <a:rPr lang="en-US" dirty="0"/>
              <a:t>This graph reports the results of a survey by Sherman Kent for the CIA with the question:</a:t>
            </a:r>
          </a:p>
          <a:p>
            <a:endParaRPr lang="en-US" dirty="0"/>
          </a:p>
          <a:p>
            <a:r>
              <a:rPr lang="en-US" i="1" dirty="0"/>
              <a:t>What [probability/number] would you assign to the phrase "[phrase]”</a:t>
            </a:r>
          </a:p>
          <a:p>
            <a:endParaRPr lang="en-US" i="1" dirty="0"/>
          </a:p>
          <a:p>
            <a:r>
              <a:rPr lang="en-US" dirty="0"/>
              <a:t>The goal was to contribute to an understanding of how intelligence analysts use these terms</a:t>
            </a:r>
          </a:p>
          <a:p>
            <a:endParaRPr lang="en-US" dirty="0"/>
          </a:p>
          <a:p>
            <a:r>
              <a:rPr lang="en-US" dirty="0"/>
              <a:t>Why can this be considered a graphical failure?</a:t>
            </a:r>
          </a:p>
        </p:txBody>
      </p:sp>
      <p:sp>
        <p:nvSpPr>
          <p:cNvPr id="6" name="TextBox 5">
            <a:extLst>
              <a:ext uri="{FF2B5EF4-FFF2-40B4-BE49-F238E27FC236}">
                <a16:creationId xmlns:a16="http://schemas.microsoft.com/office/drawing/2014/main" id="{D9A7D173-A415-C812-F0E8-4B4A1ED835EC}"/>
              </a:ext>
            </a:extLst>
          </p:cNvPr>
          <p:cNvSpPr txBox="1"/>
          <p:nvPr/>
        </p:nvSpPr>
        <p:spPr>
          <a:xfrm>
            <a:off x="533400" y="4800600"/>
            <a:ext cx="3886200" cy="584775"/>
          </a:xfrm>
          <a:prstGeom prst="rect">
            <a:avLst/>
          </a:prstGeom>
          <a:noFill/>
        </p:spPr>
        <p:txBody>
          <a:bodyPr wrap="square" rtlCol="0">
            <a:spAutoFit/>
          </a:bodyPr>
          <a:lstStyle/>
          <a:p>
            <a:pPr marL="285750" indent="-285750">
              <a:buFont typeface="Arial" panose="020B0604020202020204" pitchFamily="34" charset="0"/>
              <a:buChar char="•"/>
            </a:pPr>
            <a:r>
              <a:rPr lang="en-CA" sz="1600" dirty="0">
                <a:solidFill>
                  <a:schemeClr val="accent2">
                    <a:lumMod val="75000"/>
                  </a:schemeClr>
                </a:solidFill>
              </a:rPr>
              <a:t>Grid lines obscure the data</a:t>
            </a:r>
          </a:p>
          <a:p>
            <a:pPr marL="285750" indent="-285750">
              <a:buFont typeface="Arial" panose="020B0604020202020204" pitchFamily="34" charset="0"/>
              <a:buChar char="•"/>
            </a:pPr>
            <a:r>
              <a:rPr lang="en-CA" sz="1600" dirty="0">
                <a:solidFill>
                  <a:schemeClr val="accent2">
                    <a:lumMod val="75000"/>
                  </a:schemeClr>
                </a:solidFill>
              </a:rPr>
              <a:t>What do the grey bars mean?</a:t>
            </a:r>
          </a:p>
        </p:txBody>
      </p:sp>
    </p:spTree>
    <p:extLst>
      <p:ext uri="{BB962C8B-B14F-4D97-AF65-F5344CB8AC3E}">
        <p14:creationId xmlns:p14="http://schemas.microsoft.com/office/powerpoint/2010/main" val="219422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excellence</a:t>
            </a:r>
          </a:p>
        </p:txBody>
      </p:sp>
      <p:sp>
        <p:nvSpPr>
          <p:cNvPr id="3" name="Slide Number Placeholder 2"/>
          <p:cNvSpPr>
            <a:spLocks noGrp="1"/>
          </p:cNvSpPr>
          <p:nvPr>
            <p:ph type="sldNum" sz="quarter" idx="12"/>
          </p:nvPr>
        </p:nvSpPr>
        <p:spPr/>
        <p:txBody>
          <a:bodyPr/>
          <a:lstStyle/>
          <a:p>
            <a:fld id="{621225AB-15B9-4C79-A121-04D1DC7E2307}" type="slidenum">
              <a:rPr lang="en-US" smtClean="0"/>
              <a:t>91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219200"/>
            <a:ext cx="4572000" cy="4572000"/>
          </a:xfrm>
          <a:prstGeom prst="rect">
            <a:avLst/>
          </a:prstGeom>
        </p:spPr>
      </p:pic>
      <p:sp>
        <p:nvSpPr>
          <p:cNvPr id="5" name="TextBox 4"/>
          <p:cNvSpPr txBox="1"/>
          <p:nvPr/>
        </p:nvSpPr>
        <p:spPr>
          <a:xfrm>
            <a:off x="457200" y="1219200"/>
            <a:ext cx="3505200" cy="4154984"/>
          </a:xfrm>
          <a:prstGeom prst="rect">
            <a:avLst/>
          </a:prstGeom>
          <a:noFill/>
        </p:spPr>
        <p:txBody>
          <a:bodyPr wrap="square" rtlCol="0">
            <a:spAutoFit/>
          </a:bodyPr>
          <a:lstStyle/>
          <a:p>
            <a:r>
              <a:rPr lang="en-US" dirty="0"/>
              <a:t>This graph shows the same data, as both </a:t>
            </a:r>
            <a:r>
              <a:rPr lang="en-US" dirty="0" err="1"/>
              <a:t>dotplots</a:t>
            </a:r>
            <a:r>
              <a:rPr lang="en-US" dirty="0"/>
              <a:t> &amp; boxplots</a:t>
            </a:r>
          </a:p>
          <a:p>
            <a:endParaRPr lang="en-US" dirty="0"/>
          </a:p>
          <a:p>
            <a:r>
              <a:rPr lang="en-US" dirty="0"/>
              <a:t>We can see a lot more:</a:t>
            </a:r>
          </a:p>
          <a:p>
            <a:pPr marL="285750" indent="-285750">
              <a:buFont typeface="Arial" panose="020B0604020202020204" pitchFamily="34" charset="0"/>
              <a:buChar char="•"/>
            </a:pPr>
            <a:r>
              <a:rPr lang="en-US" sz="1600" dirty="0"/>
              <a:t>“about even” has very low variability</a:t>
            </a:r>
          </a:p>
          <a:p>
            <a:pPr marL="285750" indent="-285750">
              <a:buFont typeface="Arial" panose="020B0604020202020204" pitchFamily="34" charset="0"/>
              <a:buChar char="•"/>
            </a:pPr>
            <a:r>
              <a:rPr lang="en-US" sz="1600" dirty="0"/>
              <a:t>the bottom 3 categories are listed out of order</a:t>
            </a:r>
          </a:p>
          <a:p>
            <a:pPr marL="285750" indent="-285750">
              <a:buFont typeface="Arial" panose="020B0604020202020204" pitchFamily="34" charset="0"/>
              <a:buChar char="•"/>
            </a:pPr>
            <a:r>
              <a:rPr lang="en-US" sz="1600" dirty="0"/>
              <a:t>the extreme outliers stand out</a:t>
            </a:r>
          </a:p>
          <a:p>
            <a:pPr marL="285750" indent="-285750">
              <a:buFont typeface="Arial" panose="020B0604020202020204" pitchFamily="34" charset="0"/>
              <a:buChar char="•"/>
            </a:pPr>
            <a:r>
              <a:rPr lang="en-US" sz="1600" dirty="0" err="1"/>
              <a:t>skewness</a:t>
            </a:r>
            <a:r>
              <a:rPr lang="en-US" sz="1600" dirty="0"/>
              <a:t> is – for high probability, + for low probability</a:t>
            </a:r>
          </a:p>
          <a:p>
            <a:endParaRPr lang="en-US" sz="1600" dirty="0"/>
          </a:p>
          <a:p>
            <a:r>
              <a:rPr lang="en-US" sz="1600" dirty="0"/>
              <a:t>Technical notes:</a:t>
            </a:r>
          </a:p>
          <a:p>
            <a:pPr marL="285750" indent="-285750">
              <a:buFont typeface="Arial" panose="020B0604020202020204" pitchFamily="34" charset="0"/>
              <a:buChar char="•"/>
            </a:pPr>
            <a:r>
              <a:rPr lang="en-US" sz="1400" dirty="0"/>
              <a:t>software: ggplot2</a:t>
            </a:r>
          </a:p>
          <a:p>
            <a:pPr marL="285750" indent="-285750">
              <a:buFont typeface="Arial" panose="020B0604020202020204" pitchFamily="34" charset="0"/>
              <a:buChar char="•"/>
            </a:pPr>
            <a:r>
              <a:rPr lang="en-US" sz="1400" dirty="0"/>
              <a:t>design: faint grid lines </a:t>
            </a:r>
          </a:p>
          <a:p>
            <a:pPr marL="285750" indent="-285750">
              <a:buFont typeface="Arial" panose="020B0604020202020204" pitchFamily="34" charset="0"/>
              <a:buChar char="•"/>
            </a:pPr>
            <a:r>
              <a:rPr lang="en-US" sz="1400" dirty="0"/>
              <a:t>color: points use transparent color &amp; jittering; outliers also shown in black</a:t>
            </a:r>
          </a:p>
        </p:txBody>
      </p:sp>
      <p:sp>
        <p:nvSpPr>
          <p:cNvPr id="6" name="TextBox 5"/>
          <p:cNvSpPr txBox="1"/>
          <p:nvPr/>
        </p:nvSpPr>
        <p:spPr>
          <a:xfrm>
            <a:off x="533400" y="6248400"/>
            <a:ext cx="6477000" cy="338554"/>
          </a:xfrm>
          <a:prstGeom prst="rect">
            <a:avLst/>
          </a:prstGeom>
          <a:noFill/>
        </p:spPr>
        <p:txBody>
          <a:bodyPr wrap="square" rtlCol="0">
            <a:spAutoFit/>
          </a:bodyPr>
          <a:lstStyle/>
          <a:p>
            <a:r>
              <a:rPr lang="en-US" sz="1600" dirty="0"/>
              <a:t>From: </a:t>
            </a:r>
            <a:r>
              <a:rPr lang="en-US" sz="1600" dirty="0">
                <a:hlinkClick r:id="rId3"/>
              </a:rPr>
              <a:t>https://github.com/zonination/perceptions</a:t>
            </a:r>
            <a:r>
              <a:rPr lang="en-US" sz="1600" dirty="0"/>
              <a:t> </a:t>
            </a:r>
          </a:p>
        </p:txBody>
      </p:sp>
    </p:spTree>
    <p:extLst>
      <p:ext uri="{BB962C8B-B14F-4D97-AF65-F5344CB8AC3E}">
        <p14:creationId xmlns:p14="http://schemas.microsoft.com/office/powerpoint/2010/main" val="550236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excellence</a:t>
            </a:r>
          </a:p>
        </p:txBody>
      </p:sp>
      <p:sp>
        <p:nvSpPr>
          <p:cNvPr id="3" name="Slide Number Placeholder 2"/>
          <p:cNvSpPr>
            <a:spLocks noGrp="1"/>
          </p:cNvSpPr>
          <p:nvPr>
            <p:ph type="sldNum" sz="quarter" idx="12"/>
          </p:nvPr>
        </p:nvSpPr>
        <p:spPr/>
        <p:txBody>
          <a:bodyPr/>
          <a:lstStyle/>
          <a:p>
            <a:fld id="{621225AB-15B9-4C79-A121-04D1DC7E2307}" type="slidenum">
              <a:rPr lang="en-US" smtClean="0"/>
              <a:t>92</a:t>
            </a:fld>
            <a:endParaRPr lang="en-US"/>
          </a:p>
        </p:txBody>
      </p:sp>
      <p:pic>
        <p:nvPicPr>
          <p:cNvPr id="2050" name="Picture 2" descr="C:\Dropbox\Documents\6135\images\joy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248561"/>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371600"/>
            <a:ext cx="3581400" cy="3693319"/>
          </a:xfrm>
          <a:prstGeom prst="rect">
            <a:avLst/>
          </a:prstGeom>
          <a:noFill/>
        </p:spPr>
        <p:txBody>
          <a:bodyPr wrap="square" rtlCol="0">
            <a:spAutoFit/>
          </a:bodyPr>
          <a:lstStyle/>
          <a:p>
            <a:r>
              <a:rPr lang="en-US" dirty="0"/>
              <a:t>This graph uses “ridgeline” plots to show the same data</a:t>
            </a:r>
          </a:p>
          <a:p>
            <a:endParaRPr lang="en-US" dirty="0"/>
          </a:p>
          <a:p>
            <a:r>
              <a:rPr lang="en-US" dirty="0"/>
              <a:t>Each one is a small version of a density plot showing a smoothed version of the distribution</a:t>
            </a:r>
          </a:p>
          <a:p>
            <a:endParaRPr lang="en-US" dirty="0"/>
          </a:p>
          <a:p>
            <a:r>
              <a:rPr lang="en-US" dirty="0"/>
              <a:t>Stacking them in this way allows center, variability, shape and other features to be readily compared.</a:t>
            </a:r>
          </a:p>
          <a:p>
            <a:endParaRPr lang="en-US" dirty="0"/>
          </a:p>
          <a:p>
            <a:r>
              <a:rPr lang="en-US" dirty="0"/>
              <a:t>Color &amp; transparency are used effectively</a:t>
            </a:r>
          </a:p>
        </p:txBody>
      </p:sp>
    </p:spTree>
    <p:extLst>
      <p:ext uri="{BB962C8B-B14F-4D97-AF65-F5344CB8AC3E}">
        <p14:creationId xmlns:p14="http://schemas.microsoft.com/office/powerpoint/2010/main" val="1007383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Chart junk or effective info </a:t>
            </a:r>
            <a:r>
              <a:rPr lang="en-US" dirty="0" err="1"/>
              <a:t>vis</a:t>
            </a:r>
            <a:r>
              <a:rPr lang="en-US" dirty="0"/>
              <a:t>?</a:t>
            </a:r>
          </a:p>
        </p:txBody>
      </p:sp>
      <p:sp>
        <p:nvSpPr>
          <p:cNvPr id="3" name="Slide Number Placeholder 2"/>
          <p:cNvSpPr>
            <a:spLocks noGrp="1"/>
          </p:cNvSpPr>
          <p:nvPr>
            <p:ph type="sldNum" sz="quarter" idx="12"/>
          </p:nvPr>
        </p:nvSpPr>
        <p:spPr/>
        <p:txBody>
          <a:bodyPr/>
          <a:lstStyle/>
          <a:p>
            <a:fld id="{621225AB-15B9-4C79-A121-04D1DC7E2307}" type="slidenum">
              <a:rPr lang="en-US" smtClean="0"/>
              <a:t>93</a:t>
            </a:fld>
            <a:endParaRPr lang="en-US"/>
          </a:p>
        </p:txBody>
      </p:sp>
      <p:pic>
        <p:nvPicPr>
          <p:cNvPr id="2050" name="Picture 2" descr="C:\Users\friendly\Dropbox\Documents\6135\images\bad-graphs\chart_junk_effect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85" y="1981200"/>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43400" y="1190967"/>
            <a:ext cx="3733800" cy="646331"/>
          </a:xfrm>
          <a:prstGeom prst="rect">
            <a:avLst/>
          </a:prstGeom>
          <a:noFill/>
        </p:spPr>
        <p:txBody>
          <a:bodyPr wrap="square" rtlCol="0">
            <a:spAutoFit/>
          </a:bodyPr>
          <a:lstStyle/>
          <a:p>
            <a:r>
              <a:rPr lang="en-US" dirty="0"/>
              <a:t>What is the message?</a:t>
            </a:r>
          </a:p>
          <a:p>
            <a:r>
              <a:rPr lang="en-US" dirty="0"/>
              <a:t>Who is the audience?</a:t>
            </a:r>
          </a:p>
        </p:txBody>
      </p:sp>
      <p:sp>
        <p:nvSpPr>
          <p:cNvPr id="6" name="TextBox 5">
            <a:extLst>
              <a:ext uri="{FF2B5EF4-FFF2-40B4-BE49-F238E27FC236}">
                <a16:creationId xmlns:a16="http://schemas.microsoft.com/office/drawing/2014/main" id="{970825FA-E6C2-42C8-91AC-53707851D2A6}"/>
              </a:ext>
            </a:extLst>
          </p:cNvPr>
          <p:cNvSpPr txBox="1"/>
          <p:nvPr/>
        </p:nvSpPr>
        <p:spPr>
          <a:xfrm>
            <a:off x="457200" y="1066800"/>
            <a:ext cx="3581400" cy="830997"/>
          </a:xfrm>
          <a:prstGeom prst="rect">
            <a:avLst/>
          </a:prstGeom>
          <a:noFill/>
        </p:spPr>
        <p:txBody>
          <a:bodyPr wrap="square" rtlCol="0">
            <a:spAutoFit/>
          </a:bodyPr>
          <a:lstStyle/>
          <a:p>
            <a:r>
              <a:rPr lang="en-US" sz="2400" dirty="0"/>
              <a:t>Charts can be offensive and/or effective</a:t>
            </a:r>
          </a:p>
        </p:txBody>
      </p:sp>
      <p:sp>
        <p:nvSpPr>
          <p:cNvPr id="5" name="TextBox 4">
            <a:extLst>
              <a:ext uri="{FF2B5EF4-FFF2-40B4-BE49-F238E27FC236}">
                <a16:creationId xmlns:a16="http://schemas.microsoft.com/office/drawing/2014/main" id="{1D2BFCA3-34AD-4E71-B670-739CF3C00150}"/>
              </a:ext>
            </a:extLst>
          </p:cNvPr>
          <p:cNvSpPr txBox="1"/>
          <p:nvPr/>
        </p:nvSpPr>
        <p:spPr>
          <a:xfrm>
            <a:off x="762000" y="6019800"/>
            <a:ext cx="7315200" cy="369332"/>
          </a:xfrm>
          <a:prstGeom prst="rect">
            <a:avLst/>
          </a:prstGeom>
          <a:noFill/>
        </p:spPr>
        <p:txBody>
          <a:bodyPr wrap="square" rtlCol="0">
            <a:spAutoFit/>
          </a:bodyPr>
          <a:lstStyle/>
          <a:p>
            <a:r>
              <a:rPr lang="en-US" dirty="0"/>
              <a:t>NB: Info designers now consider the term “chart junk” itself offensive</a:t>
            </a:r>
          </a:p>
        </p:txBody>
      </p:sp>
    </p:spTree>
    <p:extLst>
      <p:ext uri="{BB962C8B-B14F-4D97-AF65-F5344CB8AC3E}">
        <p14:creationId xmlns:p14="http://schemas.microsoft.com/office/powerpoint/2010/main" val="2710325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Chart junk or effective info </a:t>
            </a:r>
            <a:r>
              <a:rPr lang="en-US" dirty="0" err="1"/>
              <a:t>vis</a:t>
            </a:r>
            <a:r>
              <a:rPr lang="en-US" dirty="0"/>
              <a:t>?</a:t>
            </a:r>
          </a:p>
        </p:txBody>
      </p:sp>
      <p:sp>
        <p:nvSpPr>
          <p:cNvPr id="3" name="Slide Number Placeholder 2"/>
          <p:cNvSpPr>
            <a:spLocks noGrp="1"/>
          </p:cNvSpPr>
          <p:nvPr>
            <p:ph type="sldNum" sz="quarter" idx="12"/>
          </p:nvPr>
        </p:nvSpPr>
        <p:spPr/>
        <p:txBody>
          <a:bodyPr/>
          <a:lstStyle/>
          <a:p>
            <a:fld id="{621225AB-15B9-4C79-A121-04D1DC7E2307}" type="slidenum">
              <a:rPr lang="en-US" smtClean="0"/>
              <a:t>94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865531"/>
            <a:ext cx="5715000" cy="4179094"/>
          </a:xfrm>
          <a:prstGeom prst="rect">
            <a:avLst/>
          </a:prstGeom>
        </p:spPr>
      </p:pic>
      <p:sp>
        <p:nvSpPr>
          <p:cNvPr id="6" name="TextBox 5"/>
          <p:cNvSpPr txBox="1"/>
          <p:nvPr/>
        </p:nvSpPr>
        <p:spPr>
          <a:xfrm>
            <a:off x="457200" y="1219200"/>
            <a:ext cx="8229600" cy="646331"/>
          </a:xfrm>
          <a:prstGeom prst="rect">
            <a:avLst/>
          </a:prstGeom>
          <a:noFill/>
        </p:spPr>
        <p:txBody>
          <a:bodyPr wrap="square" rtlCol="0">
            <a:spAutoFit/>
          </a:bodyPr>
          <a:lstStyle/>
          <a:p>
            <a:r>
              <a:rPr lang="en-US" dirty="0" err="1"/>
              <a:t>Suzana</a:t>
            </a:r>
            <a:r>
              <a:rPr lang="en-US" dirty="0"/>
              <a:t> </a:t>
            </a:r>
            <a:r>
              <a:rPr lang="en-US" dirty="0" err="1"/>
              <a:t>Herculano-Houzel</a:t>
            </a:r>
            <a:r>
              <a:rPr lang="en-US" dirty="0"/>
              <a:t> has a new method for determining counts of cortical neurons across different species. How to present this effectively?</a:t>
            </a:r>
          </a:p>
        </p:txBody>
      </p:sp>
      <p:sp>
        <p:nvSpPr>
          <p:cNvPr id="7" name="TextBox 6"/>
          <p:cNvSpPr txBox="1"/>
          <p:nvPr/>
        </p:nvSpPr>
        <p:spPr>
          <a:xfrm>
            <a:off x="533400" y="6248400"/>
            <a:ext cx="7696200" cy="523220"/>
          </a:xfrm>
          <a:prstGeom prst="rect">
            <a:avLst/>
          </a:prstGeom>
          <a:noFill/>
        </p:spPr>
        <p:txBody>
          <a:bodyPr wrap="square" rtlCol="0">
            <a:spAutoFit/>
          </a:bodyPr>
          <a:lstStyle/>
          <a:p>
            <a:r>
              <a:rPr lang="en-US" sz="1400" dirty="0"/>
              <a:t>From: </a:t>
            </a:r>
            <a:r>
              <a:rPr lang="en-US" sz="1400" dirty="0" err="1"/>
              <a:t>Herculano-Houzel</a:t>
            </a:r>
            <a:r>
              <a:rPr lang="en-US" sz="1400" dirty="0"/>
              <a:t>, “The human brain in numbers: a linearly scaled-up primate brain ” </a:t>
            </a:r>
            <a:r>
              <a:rPr lang="en-US" sz="1400" dirty="0">
                <a:hlinkClick r:id="rId3"/>
              </a:rPr>
              <a:t>https://www.frontiersin.org/articles/10.3389/neuro.09.031.2009/full</a:t>
            </a:r>
            <a:r>
              <a:rPr lang="en-US" sz="1400" dirty="0"/>
              <a:t> </a:t>
            </a:r>
          </a:p>
        </p:txBody>
      </p:sp>
      <p:sp>
        <p:nvSpPr>
          <p:cNvPr id="8" name="TextBox 7"/>
          <p:cNvSpPr txBox="1"/>
          <p:nvPr/>
        </p:nvSpPr>
        <p:spPr>
          <a:xfrm>
            <a:off x="533400" y="2133600"/>
            <a:ext cx="2209800" cy="3416320"/>
          </a:xfrm>
          <a:prstGeom prst="rect">
            <a:avLst/>
          </a:prstGeom>
          <a:noFill/>
        </p:spPr>
        <p:txBody>
          <a:bodyPr wrap="square" rtlCol="0">
            <a:spAutoFit/>
          </a:bodyPr>
          <a:lstStyle/>
          <a:p>
            <a:pPr>
              <a:spcAft>
                <a:spcPts val="1200"/>
              </a:spcAft>
            </a:pPr>
            <a:r>
              <a:rPr lang="en-US" sz="1600" dirty="0"/>
              <a:t>Goal: compare mammal species brain size and cortical neuron count</a:t>
            </a:r>
          </a:p>
          <a:p>
            <a:pPr>
              <a:spcAft>
                <a:spcPts val="1200"/>
              </a:spcAft>
            </a:pPr>
            <a:r>
              <a:rPr lang="en-US" sz="1600" dirty="0"/>
              <a:t>Neuron count is shown both as numbers and bars</a:t>
            </a:r>
          </a:p>
          <a:p>
            <a:pPr>
              <a:spcAft>
                <a:spcPts val="1200"/>
              </a:spcAft>
            </a:pPr>
            <a:r>
              <a:rPr lang="en-US" sz="1600" b="1" dirty="0"/>
              <a:t>Claim</a:t>
            </a:r>
            <a:r>
              <a:rPr lang="en-US" sz="1600" dirty="0"/>
              <a:t>: </a:t>
            </a:r>
            <a:r>
              <a:rPr lang="en-US" sz="1600" dirty="0">
                <a:solidFill>
                  <a:srgbClr val="FF0000"/>
                </a:solidFill>
              </a:rPr>
              <a:t>Human brain is ~ linear of primate brains</a:t>
            </a:r>
          </a:p>
          <a:p>
            <a:pPr>
              <a:spcAft>
                <a:spcPts val="1200"/>
              </a:spcAft>
            </a:pPr>
            <a:r>
              <a:rPr lang="en-US" sz="1600" dirty="0"/>
              <a:t>What do you think?</a:t>
            </a:r>
          </a:p>
          <a:p>
            <a:pPr>
              <a:spcAft>
                <a:spcPts val="1200"/>
              </a:spcAft>
            </a:pPr>
            <a:r>
              <a:rPr lang="en-US" sz="1600" dirty="0"/>
              <a:t>How could this be made better?</a:t>
            </a:r>
          </a:p>
        </p:txBody>
      </p:sp>
    </p:spTree>
    <p:extLst>
      <p:ext uri="{BB962C8B-B14F-4D97-AF65-F5344CB8AC3E}">
        <p14:creationId xmlns:p14="http://schemas.microsoft.com/office/powerpoint/2010/main" val="1204366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079944"/>
            <a:ext cx="5422476" cy="5380572"/>
          </a:xfrm>
          <a:prstGeom prst="rect">
            <a:avLst/>
          </a:prstGeom>
        </p:spPr>
      </p:pic>
      <p:sp>
        <p:nvSpPr>
          <p:cNvPr id="2" name="Title 1"/>
          <p:cNvSpPr>
            <a:spLocks noGrp="1"/>
          </p:cNvSpPr>
          <p:nvPr>
            <p:ph type="title"/>
          </p:nvPr>
        </p:nvSpPr>
        <p:spPr/>
        <p:txBody>
          <a:bodyPr>
            <a:normAutofit fontScale="90000"/>
          </a:bodyPr>
          <a:lstStyle/>
          <a:p>
            <a:r>
              <a:rPr lang="en-US" dirty="0"/>
              <a:t>As a scatterplot?</a:t>
            </a:r>
          </a:p>
        </p:txBody>
      </p:sp>
      <p:sp>
        <p:nvSpPr>
          <p:cNvPr id="3" name="Slide Number Placeholder 2"/>
          <p:cNvSpPr>
            <a:spLocks noGrp="1"/>
          </p:cNvSpPr>
          <p:nvPr>
            <p:ph type="sldNum" sz="quarter" idx="12"/>
          </p:nvPr>
        </p:nvSpPr>
        <p:spPr/>
        <p:txBody>
          <a:bodyPr/>
          <a:lstStyle/>
          <a:p>
            <a:fld id="{621225AB-15B9-4C79-A121-04D1DC7E2307}" type="slidenum">
              <a:rPr lang="en-US" smtClean="0"/>
              <a:t>95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4000" y="3770230"/>
            <a:ext cx="1600000" cy="9333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055" y="2895600"/>
            <a:ext cx="904762" cy="67619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1079944"/>
            <a:ext cx="1114286" cy="93333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4790" y="4967266"/>
            <a:ext cx="714286" cy="600000"/>
          </a:xfrm>
          <a:prstGeom prst="rect">
            <a:avLst/>
          </a:prstGeom>
        </p:spPr>
      </p:pic>
      <p:sp>
        <p:nvSpPr>
          <p:cNvPr id="11" name="TextBox 10"/>
          <p:cNvSpPr txBox="1"/>
          <p:nvPr/>
        </p:nvSpPr>
        <p:spPr>
          <a:xfrm>
            <a:off x="6148498" y="1874777"/>
            <a:ext cx="838200" cy="276999"/>
          </a:xfrm>
          <a:prstGeom prst="rect">
            <a:avLst/>
          </a:prstGeom>
          <a:noFill/>
        </p:spPr>
        <p:txBody>
          <a:bodyPr wrap="square" rtlCol="0">
            <a:spAutoFit/>
          </a:bodyPr>
          <a:lstStyle/>
          <a:p>
            <a:r>
              <a:rPr lang="en-US" sz="1200" dirty="0">
                <a:solidFill>
                  <a:srgbClr val="0070C0"/>
                </a:solidFill>
                <a:latin typeface="Arial" panose="020B0604020202020204" pitchFamily="34" charset="0"/>
                <a:cs typeface="Arial" panose="020B0604020202020204" pitchFamily="34" charset="0"/>
              </a:rPr>
              <a:t>Human</a:t>
            </a:r>
          </a:p>
        </p:txBody>
      </p:sp>
      <p:sp>
        <p:nvSpPr>
          <p:cNvPr id="12" name="TextBox 11"/>
          <p:cNvSpPr txBox="1"/>
          <p:nvPr/>
        </p:nvSpPr>
        <p:spPr>
          <a:xfrm>
            <a:off x="7076540" y="3800090"/>
            <a:ext cx="914400" cy="646331"/>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African Bush Elephant</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8600" y="5423260"/>
            <a:ext cx="666667" cy="295238"/>
          </a:xfrm>
          <a:prstGeom prst="rect">
            <a:avLst/>
          </a:prstGeom>
        </p:spPr>
      </p:pic>
      <p:sp>
        <p:nvSpPr>
          <p:cNvPr id="14" name="TextBox 13"/>
          <p:cNvSpPr txBox="1"/>
          <p:nvPr/>
        </p:nvSpPr>
        <p:spPr>
          <a:xfrm>
            <a:off x="457200" y="1447800"/>
            <a:ext cx="2743200" cy="4462760"/>
          </a:xfrm>
          <a:prstGeom prst="rect">
            <a:avLst/>
          </a:prstGeom>
          <a:noFill/>
        </p:spPr>
        <p:txBody>
          <a:bodyPr wrap="square" rtlCol="0">
            <a:spAutoFit/>
          </a:bodyPr>
          <a:lstStyle/>
          <a:p>
            <a:pPr>
              <a:spcAft>
                <a:spcPts val="1200"/>
              </a:spcAft>
            </a:pPr>
            <a:r>
              <a:rPr lang="en-US" dirty="0"/>
              <a:t>A scatterplot makes clear how humans differ from other species</a:t>
            </a:r>
          </a:p>
          <a:p>
            <a:pPr marL="285750" indent="-285750">
              <a:spcAft>
                <a:spcPts val="1200"/>
              </a:spcAft>
              <a:buFont typeface="Arial" panose="020B0604020202020204" pitchFamily="34" charset="0"/>
              <a:buChar char="•"/>
            </a:pPr>
            <a:r>
              <a:rPr lang="en-US" dirty="0"/>
              <a:t>Using scaled images as point symbols also conveys brain size</a:t>
            </a:r>
          </a:p>
          <a:p>
            <a:pPr marL="285750" indent="-285750">
              <a:spcAft>
                <a:spcPts val="1200"/>
              </a:spcAft>
              <a:buFont typeface="Arial" panose="020B0604020202020204" pitchFamily="34" charset="0"/>
              <a:buChar char="•"/>
            </a:pPr>
            <a:r>
              <a:rPr lang="en-US" dirty="0">
                <a:solidFill>
                  <a:srgbClr val="0070C0"/>
                </a:solidFill>
              </a:rPr>
              <a:t>Primates</a:t>
            </a:r>
            <a:r>
              <a:rPr lang="en-US" dirty="0"/>
              <a:t> are distinguished from </a:t>
            </a:r>
            <a:r>
              <a:rPr lang="en-US" dirty="0">
                <a:solidFill>
                  <a:srgbClr val="FF0000"/>
                </a:solidFill>
              </a:rPr>
              <a:t>non-primates</a:t>
            </a:r>
            <a:r>
              <a:rPr lang="en-US" dirty="0"/>
              <a:t> by text color</a:t>
            </a:r>
          </a:p>
          <a:p>
            <a:pPr>
              <a:spcAft>
                <a:spcPts val="1200"/>
              </a:spcAft>
            </a:pPr>
            <a:r>
              <a:rPr lang="en-US" dirty="0"/>
              <a:t>This is arguably a more effective display.</a:t>
            </a:r>
          </a:p>
          <a:p>
            <a:pPr>
              <a:spcAft>
                <a:spcPts val="1200"/>
              </a:spcAft>
            </a:pPr>
            <a:r>
              <a:rPr lang="en-US" dirty="0"/>
              <a:t>What do you think?</a:t>
            </a:r>
          </a:p>
          <a:p>
            <a:pPr>
              <a:spcAft>
                <a:spcPts val="1200"/>
              </a:spcAft>
            </a:pPr>
            <a:endParaRPr lang="en-US" dirty="0"/>
          </a:p>
        </p:txBody>
      </p:sp>
    </p:spTree>
    <p:extLst>
      <p:ext uri="{BB962C8B-B14F-4D97-AF65-F5344CB8AC3E}">
        <p14:creationId xmlns:p14="http://schemas.microsoft.com/office/powerpoint/2010/main" val="640630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scatterplot – log scale</a:t>
            </a:r>
          </a:p>
        </p:txBody>
      </p:sp>
      <p:sp>
        <p:nvSpPr>
          <p:cNvPr id="3" name="Slide Number Placeholder 2"/>
          <p:cNvSpPr>
            <a:spLocks noGrp="1"/>
          </p:cNvSpPr>
          <p:nvPr>
            <p:ph type="sldNum" sz="quarter" idx="12"/>
          </p:nvPr>
        </p:nvSpPr>
        <p:spPr/>
        <p:txBody>
          <a:bodyPr/>
          <a:lstStyle/>
          <a:p>
            <a:fld id="{621225AB-15B9-4C79-A121-04D1DC7E2307}" type="slidenum">
              <a:rPr lang="en-US" smtClean="0"/>
              <a:t>96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95400"/>
            <a:ext cx="5270000" cy="52133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470" y="5423260"/>
            <a:ext cx="666667" cy="2952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3602067"/>
            <a:ext cx="714286" cy="60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1905000"/>
            <a:ext cx="904762" cy="67619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1062692"/>
            <a:ext cx="1114286" cy="933333"/>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3709" y="2209916"/>
            <a:ext cx="1600000" cy="933333"/>
          </a:xfrm>
          <a:prstGeom prst="rect">
            <a:avLst/>
          </a:prstGeom>
        </p:spPr>
      </p:pic>
      <p:sp>
        <p:nvSpPr>
          <p:cNvPr id="10" name="TextBox 9"/>
          <p:cNvSpPr txBox="1"/>
          <p:nvPr/>
        </p:nvSpPr>
        <p:spPr>
          <a:xfrm>
            <a:off x="7134086" y="2689676"/>
            <a:ext cx="914400" cy="646331"/>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African Bush Elephant</a:t>
            </a:r>
          </a:p>
        </p:txBody>
      </p:sp>
      <p:sp>
        <p:nvSpPr>
          <p:cNvPr id="11" name="TextBox 10"/>
          <p:cNvSpPr txBox="1"/>
          <p:nvPr/>
        </p:nvSpPr>
        <p:spPr>
          <a:xfrm>
            <a:off x="457200" y="1529358"/>
            <a:ext cx="2743200" cy="2893100"/>
          </a:xfrm>
          <a:prstGeom prst="rect">
            <a:avLst/>
          </a:prstGeom>
          <a:noFill/>
        </p:spPr>
        <p:txBody>
          <a:bodyPr wrap="square" rtlCol="0">
            <a:spAutoFit/>
          </a:bodyPr>
          <a:lstStyle/>
          <a:p>
            <a:pPr>
              <a:spcBef>
                <a:spcPts val="1200"/>
              </a:spcBef>
            </a:pPr>
            <a:r>
              <a:rPr lang="en-US" dirty="0"/>
              <a:t>Perhaps even better is to make the plot using log scales for both axes</a:t>
            </a:r>
          </a:p>
          <a:p>
            <a:pPr>
              <a:spcBef>
                <a:spcPts val="1200"/>
              </a:spcBef>
            </a:pPr>
            <a:r>
              <a:rPr lang="en-US" dirty="0"/>
              <a:t>The relationship is now easier to see, but only approx. linear</a:t>
            </a:r>
          </a:p>
          <a:p>
            <a:pPr>
              <a:spcBef>
                <a:spcPts val="1200"/>
              </a:spcBef>
            </a:pPr>
            <a:r>
              <a:rPr lang="en-US" dirty="0"/>
              <a:t>The argument for neurons ~ brain weight needs more work.</a:t>
            </a:r>
          </a:p>
        </p:txBody>
      </p:sp>
    </p:spTree>
    <p:extLst>
      <p:ext uri="{BB962C8B-B14F-4D97-AF65-F5344CB8AC3E}">
        <p14:creationId xmlns:p14="http://schemas.microsoft.com/office/powerpoint/2010/main" val="2544545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graphs matter: Climate change</a:t>
            </a:r>
          </a:p>
        </p:txBody>
      </p:sp>
      <p:sp>
        <p:nvSpPr>
          <p:cNvPr id="3" name="Slide Number Placeholder 2"/>
          <p:cNvSpPr>
            <a:spLocks noGrp="1"/>
          </p:cNvSpPr>
          <p:nvPr>
            <p:ph type="sldNum" sz="quarter" idx="12"/>
          </p:nvPr>
        </p:nvSpPr>
        <p:spPr/>
        <p:txBody>
          <a:bodyPr/>
          <a:lstStyle/>
          <a:p>
            <a:fld id="{621225AB-15B9-4C79-A121-04D1DC7E2307}" type="slidenum">
              <a:rPr lang="en-US" smtClean="0"/>
              <a:t>97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737" y="3124200"/>
            <a:ext cx="5715000" cy="2857500"/>
          </a:xfrm>
          <a:prstGeom prst="rect">
            <a:avLst/>
          </a:prstGeom>
        </p:spPr>
      </p:pic>
      <p:sp>
        <p:nvSpPr>
          <p:cNvPr id="5" name="TextBox 4"/>
          <p:cNvSpPr txBox="1"/>
          <p:nvPr/>
        </p:nvSpPr>
        <p:spPr>
          <a:xfrm>
            <a:off x="457200" y="1295400"/>
            <a:ext cx="8229600" cy="1754326"/>
          </a:xfrm>
          <a:prstGeom prst="rect">
            <a:avLst/>
          </a:prstGeom>
          <a:noFill/>
        </p:spPr>
        <p:txBody>
          <a:bodyPr wrap="square" rtlCol="0">
            <a:spAutoFit/>
          </a:bodyPr>
          <a:lstStyle/>
          <a:p>
            <a:r>
              <a:rPr lang="en-US" dirty="0"/>
              <a:t>In the movie, </a:t>
            </a:r>
            <a:r>
              <a:rPr lang="en-US" i="1" dirty="0"/>
              <a:t>An Inconvenient Truth </a:t>
            </a:r>
            <a:r>
              <a:rPr lang="en-US" dirty="0"/>
              <a:t>(2006), Al Gore used the now-famous </a:t>
            </a:r>
            <a:r>
              <a:rPr lang="en-US" dirty="0">
                <a:solidFill>
                  <a:srgbClr val="FF0000"/>
                </a:solidFill>
              </a:rPr>
              <a:t>“hockey stick” graph</a:t>
            </a:r>
            <a:r>
              <a:rPr lang="en-US" dirty="0"/>
              <a:t> to show that human activities had greatly increased the degree of global warming over the recent past</a:t>
            </a:r>
          </a:p>
          <a:p>
            <a:endParaRPr lang="en-US" dirty="0"/>
          </a:p>
          <a:p>
            <a:r>
              <a:rPr lang="en-US" b="1" dirty="0"/>
              <a:t>Goal</a:t>
            </a:r>
            <a:r>
              <a:rPr lang="en-US" dirty="0"/>
              <a:t>: raise public awareness and call for action to curb environmental effects: CO</a:t>
            </a:r>
            <a:r>
              <a:rPr lang="en-US" baseline="-25000" dirty="0"/>
              <a:t>2</a:t>
            </a:r>
            <a:r>
              <a:rPr lang="en-US" dirty="0"/>
              <a:t> emissions as the main agent.</a:t>
            </a:r>
          </a:p>
        </p:txBody>
      </p:sp>
      <p:sp>
        <p:nvSpPr>
          <p:cNvPr id="6" name="TextBox 5"/>
          <p:cNvSpPr txBox="1"/>
          <p:nvPr/>
        </p:nvSpPr>
        <p:spPr>
          <a:xfrm>
            <a:off x="457200" y="6172200"/>
            <a:ext cx="7696200" cy="307777"/>
          </a:xfrm>
          <a:prstGeom prst="rect">
            <a:avLst/>
          </a:prstGeom>
          <a:noFill/>
        </p:spPr>
        <p:txBody>
          <a:bodyPr wrap="square" rtlCol="0">
            <a:spAutoFit/>
          </a:bodyPr>
          <a:lstStyle/>
          <a:p>
            <a:r>
              <a:rPr lang="en-US" sz="1400" dirty="0"/>
              <a:t>Movie: </a:t>
            </a:r>
            <a:r>
              <a:rPr lang="en-US" sz="1400" dirty="0">
                <a:hlinkClick r:id="rId3"/>
              </a:rPr>
              <a:t>https://www.youtube.com/watch?v=8ZUoYGAI5i0</a:t>
            </a:r>
            <a:r>
              <a:rPr lang="en-US" sz="1400" dirty="0"/>
              <a:t>; </a:t>
            </a:r>
            <a:r>
              <a:rPr lang="en-US" sz="1400" dirty="0">
                <a:hlinkClick r:id="rId4"/>
              </a:rPr>
              <a:t>http://www.imdb.com/title/tt0497116/</a:t>
            </a:r>
            <a:r>
              <a:rPr lang="en-US" sz="1400" dirty="0"/>
              <a:t> </a:t>
            </a:r>
          </a:p>
        </p:txBody>
      </p:sp>
    </p:spTree>
    <p:extLst>
      <p:ext uri="{BB962C8B-B14F-4D97-AF65-F5344CB8AC3E}">
        <p14:creationId xmlns:p14="http://schemas.microsoft.com/office/powerpoint/2010/main" val="31826247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Original graph</a:t>
            </a:r>
          </a:p>
        </p:txBody>
      </p:sp>
      <p:sp>
        <p:nvSpPr>
          <p:cNvPr id="3" name="Slide Number Placeholder 2"/>
          <p:cNvSpPr>
            <a:spLocks noGrp="1"/>
          </p:cNvSpPr>
          <p:nvPr>
            <p:ph type="sldNum" sz="quarter" idx="12"/>
          </p:nvPr>
        </p:nvSpPr>
        <p:spPr/>
        <p:txBody>
          <a:bodyPr/>
          <a:lstStyle/>
          <a:p>
            <a:fld id="{621225AB-15B9-4C79-A121-04D1DC7E2307}" type="slidenum">
              <a:rPr lang="en-US" smtClean="0"/>
              <a:t>98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276" y="2819400"/>
            <a:ext cx="6049524" cy="3542858"/>
          </a:xfrm>
          <a:prstGeom prst="rect">
            <a:avLst/>
          </a:prstGeom>
        </p:spPr>
      </p:pic>
      <p:sp>
        <p:nvSpPr>
          <p:cNvPr id="5" name="TextBox 4"/>
          <p:cNvSpPr txBox="1"/>
          <p:nvPr/>
        </p:nvSpPr>
        <p:spPr>
          <a:xfrm>
            <a:off x="457200" y="1219200"/>
            <a:ext cx="8229600" cy="1200329"/>
          </a:xfrm>
          <a:prstGeom prst="rect">
            <a:avLst/>
          </a:prstGeom>
          <a:noFill/>
        </p:spPr>
        <p:txBody>
          <a:bodyPr wrap="square" rtlCol="0">
            <a:spAutoFit/>
          </a:bodyPr>
          <a:lstStyle/>
          <a:p>
            <a:r>
              <a:rPr lang="en-US" dirty="0"/>
              <a:t>Sir John Houghton presents the original Northern Hemisphere hockey stick graph to the </a:t>
            </a:r>
            <a:r>
              <a:rPr lang="en-US" dirty="0">
                <a:hlinkClick r:id="rId3" tooltip="Intergovernmental Panel on Climate Change"/>
              </a:rPr>
              <a:t>Intergovernmental Panel on Climate Change</a:t>
            </a:r>
            <a:r>
              <a:rPr lang="en-US" dirty="0"/>
              <a:t> (IPCC) in 2005.</a:t>
            </a:r>
          </a:p>
          <a:p>
            <a:r>
              <a:rPr lang="en-US" dirty="0"/>
              <a:t>It is based on an analysis by Mann, Bradley &amp; Hughes (1990), with a </a:t>
            </a:r>
            <a:r>
              <a:rPr lang="en-US" dirty="0">
                <a:solidFill>
                  <a:schemeClr val="tx2">
                    <a:lumMod val="60000"/>
                    <a:lumOff val="40000"/>
                  </a:schemeClr>
                </a:solidFill>
              </a:rPr>
              <a:t>smoothed</a:t>
            </a:r>
            <a:r>
              <a:rPr lang="en-US" dirty="0"/>
              <a:t> curve and </a:t>
            </a:r>
            <a:r>
              <a:rPr lang="en-US" dirty="0">
                <a:solidFill>
                  <a:schemeClr val="tx2">
                    <a:lumMod val="60000"/>
                    <a:lumOff val="40000"/>
                  </a:schemeClr>
                </a:solidFill>
              </a:rPr>
              <a:t>uncertainty</a:t>
            </a:r>
            <a:r>
              <a:rPr lang="en-US" dirty="0"/>
              <a:t> intervals.</a:t>
            </a:r>
          </a:p>
        </p:txBody>
      </p:sp>
    </p:spTree>
    <p:extLst>
      <p:ext uri="{BB962C8B-B14F-4D97-AF65-F5344CB8AC3E}">
        <p14:creationId xmlns:p14="http://schemas.microsoft.com/office/powerpoint/2010/main" val="19664697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data sources</a:t>
            </a:r>
          </a:p>
        </p:txBody>
      </p:sp>
      <p:sp>
        <p:nvSpPr>
          <p:cNvPr id="3" name="Slide Number Placeholder 2"/>
          <p:cNvSpPr>
            <a:spLocks noGrp="1"/>
          </p:cNvSpPr>
          <p:nvPr>
            <p:ph type="sldNum" sz="quarter" idx="12"/>
          </p:nvPr>
        </p:nvSpPr>
        <p:spPr/>
        <p:txBody>
          <a:bodyPr/>
          <a:lstStyle/>
          <a:p>
            <a:fld id="{621225AB-15B9-4C79-A121-04D1DC7E2307}" type="slidenum">
              <a:rPr lang="en-US" smtClean="0"/>
              <a:t>99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881" y="2667000"/>
            <a:ext cx="6667500" cy="3427095"/>
          </a:xfrm>
          <a:prstGeom prst="rect">
            <a:avLst/>
          </a:prstGeom>
        </p:spPr>
      </p:pic>
      <p:sp>
        <p:nvSpPr>
          <p:cNvPr id="5" name="TextBox 4"/>
          <p:cNvSpPr txBox="1"/>
          <p:nvPr/>
        </p:nvSpPr>
        <p:spPr>
          <a:xfrm>
            <a:off x="457200" y="1295400"/>
            <a:ext cx="8267700" cy="1200329"/>
          </a:xfrm>
          <a:prstGeom prst="rect">
            <a:avLst/>
          </a:prstGeom>
          <a:noFill/>
        </p:spPr>
        <p:txBody>
          <a:bodyPr wrap="square" rtlCol="0">
            <a:spAutoFit/>
          </a:bodyPr>
          <a:lstStyle/>
          <a:p>
            <a:r>
              <a:rPr lang="en-US" dirty="0"/>
              <a:t>The MBH (1999) paper had used a wide variety of data sources. They were combined using a novel statistical technique, the </a:t>
            </a:r>
            <a:r>
              <a:rPr lang="en-US" dirty="0">
                <a:solidFill>
                  <a:schemeClr val="accent2">
                    <a:lumMod val="75000"/>
                  </a:schemeClr>
                </a:solidFill>
              </a:rPr>
              <a:t>first eigenvector-based climate field reconstruction</a:t>
            </a:r>
            <a:r>
              <a:rPr lang="en-US" dirty="0">
                <a:solidFill>
                  <a:schemeClr val="tx2">
                    <a:lumMod val="60000"/>
                    <a:lumOff val="40000"/>
                  </a:schemeClr>
                </a:solidFill>
              </a:rPr>
              <a:t> </a:t>
            </a:r>
            <a:r>
              <a:rPr lang="en-US" dirty="0"/>
              <a:t>(CFR).  (WTF??)</a:t>
            </a:r>
          </a:p>
          <a:p>
            <a:r>
              <a:rPr lang="en-US" dirty="0"/>
              <a:t>Climate scientists understood this;  the sceptics did not.</a:t>
            </a:r>
          </a:p>
        </p:txBody>
      </p:sp>
      <p:sp>
        <p:nvSpPr>
          <p:cNvPr id="6" name="TextBox 5"/>
          <p:cNvSpPr txBox="1"/>
          <p:nvPr/>
        </p:nvSpPr>
        <p:spPr>
          <a:xfrm>
            <a:off x="609600" y="6324600"/>
            <a:ext cx="7543800" cy="307777"/>
          </a:xfrm>
          <a:prstGeom prst="rect">
            <a:avLst/>
          </a:prstGeom>
          <a:noFill/>
        </p:spPr>
        <p:txBody>
          <a:bodyPr wrap="square" rtlCol="0">
            <a:spAutoFit/>
          </a:bodyPr>
          <a:lstStyle/>
          <a:p>
            <a:r>
              <a:rPr lang="en-US" sz="1400" dirty="0"/>
              <a:t>See: </a:t>
            </a:r>
            <a:r>
              <a:rPr lang="en-US" sz="1400" dirty="0">
                <a:hlinkClick r:id="rId3"/>
              </a:rPr>
              <a:t>https://en.wikipedia.org/wiki/Hockey_stick_controversy</a:t>
            </a:r>
            <a:r>
              <a:rPr lang="en-US" sz="1400" dirty="0"/>
              <a:t> for details</a:t>
            </a:r>
          </a:p>
        </p:txBody>
      </p:sp>
      <p:sp>
        <p:nvSpPr>
          <p:cNvPr id="7" name="TextBox 6">
            <a:extLst>
              <a:ext uri="{FF2B5EF4-FFF2-40B4-BE49-F238E27FC236}">
                <a16:creationId xmlns:a16="http://schemas.microsoft.com/office/drawing/2014/main" id="{3D783C3A-5D20-4E93-A8B1-C2D0692B9D97}"/>
              </a:ext>
            </a:extLst>
          </p:cNvPr>
          <p:cNvSpPr txBox="1"/>
          <p:nvPr/>
        </p:nvSpPr>
        <p:spPr>
          <a:xfrm>
            <a:off x="6400800" y="2057400"/>
            <a:ext cx="2438400" cy="400110"/>
          </a:xfrm>
          <a:prstGeom prst="rect">
            <a:avLst/>
          </a:prstGeom>
          <a:noFill/>
        </p:spPr>
        <p:txBody>
          <a:bodyPr wrap="square" rtlCol="0">
            <a:spAutoFit/>
          </a:bodyPr>
          <a:lstStyle/>
          <a:p>
            <a:r>
              <a:rPr lang="en-US" sz="2000" b="1" dirty="0">
                <a:solidFill>
                  <a:srgbClr val="FF0000"/>
                </a:solidFill>
              </a:rPr>
              <a:t>TOO MUCH INFO??</a:t>
            </a:r>
          </a:p>
        </p:txBody>
      </p:sp>
    </p:spTree>
    <p:extLst>
      <p:ext uri="{BB962C8B-B14F-4D97-AF65-F5344CB8AC3E}">
        <p14:creationId xmlns:p14="http://schemas.microsoft.com/office/powerpoint/2010/main" val="414566028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21885</TotalTime>
  <Words>6848</Words>
  <Application>Microsoft Office PowerPoint</Application>
  <PresentationFormat>On-screen Show (4:3)</PresentationFormat>
  <Paragraphs>900</Paragraphs>
  <Slides>110</Slides>
  <Notes>18</Notes>
  <HiddenSlides>7</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Arial</vt:lpstr>
      <vt:lpstr>Baguet Script</vt:lpstr>
      <vt:lpstr>Calibri</vt:lpstr>
      <vt:lpstr>Fira Code</vt:lpstr>
      <vt:lpstr>Symbol</vt:lpstr>
      <vt:lpstr>Wingdings</vt:lpstr>
      <vt:lpstr>1_Office Theme</vt:lpstr>
      <vt:lpstr>Psychology of Data Visualization: Course Overview</vt:lpstr>
      <vt:lpstr>Introducing: me</vt:lpstr>
      <vt:lpstr>Introducing: me</vt:lpstr>
      <vt:lpstr>PowerPoint Presentation</vt:lpstr>
      <vt:lpstr>Why taking this course? Wordcloud</vt:lpstr>
      <vt:lpstr>Course Topics</vt:lpstr>
      <vt:lpstr>Your role</vt:lpstr>
      <vt:lpstr>Books &amp; Readings</vt:lpstr>
      <vt:lpstr>More books I like</vt:lpstr>
      <vt:lpstr>Tufte Stufte</vt:lpstr>
      <vt:lpstr>Blogs &amp; Web resources</vt:lpstr>
      <vt:lpstr>Blogs &amp; Web resources</vt:lpstr>
      <vt:lpstr>Psychology facts: Why visualization?</vt:lpstr>
      <vt:lpstr>Data and Stories</vt:lpstr>
      <vt:lpstr>Data, pictures, models &amp; stories</vt:lpstr>
      <vt:lpstr>Data, pictures, models &amp; stories</vt:lpstr>
      <vt:lpstr>Data, pictures, models &amp; stories</vt:lpstr>
      <vt:lpstr>Words, numbers and pictures</vt:lpstr>
      <vt:lpstr>Words, numbers and pictures</vt:lpstr>
      <vt:lpstr>Roles of graphics in communication</vt:lpstr>
      <vt:lpstr>Different graphs for different purposes</vt:lpstr>
      <vt:lpstr>Infographics</vt:lpstr>
      <vt:lpstr>Powerful graphs: Measels and vaccines</vt:lpstr>
      <vt:lpstr>Police shooting deaths</vt:lpstr>
      <vt:lpstr>Their names: Interactive graphic</vt:lpstr>
      <vt:lpstr>Presentation graph: Nightingale (1857)</vt:lpstr>
      <vt:lpstr>Data graph: Nightingale (1857)</vt:lpstr>
      <vt:lpstr>Rhetorical graph: Welfare income and Homeless deaths after the “Common Sense Revolution”</vt:lpstr>
      <vt:lpstr>Analysis graph: Deaths vs. Income</vt:lpstr>
      <vt:lpstr>Race &amp; Crime</vt:lpstr>
      <vt:lpstr>Racial profiling: Analysis graph</vt:lpstr>
      <vt:lpstr>Racial profiling: The process</vt:lpstr>
      <vt:lpstr>Racial profiling: Presentation graphic</vt:lpstr>
      <vt:lpstr>Why plot your data?</vt:lpstr>
      <vt:lpstr>Why plot your data?</vt:lpstr>
      <vt:lpstr>Datasaurus Dozen</vt:lpstr>
      <vt:lpstr>Comparing groups: Analysis vs. Presentation graphs</vt:lpstr>
      <vt:lpstr>PowerPoint Presentation</vt:lpstr>
      <vt:lpstr>Presentation: Turning tables into graphs</vt:lpstr>
      <vt:lpstr>Semi-graphic tables</vt:lpstr>
      <vt:lpstr>Graphs &amp; Information design</vt:lpstr>
      <vt:lpstr>Effective data display</vt:lpstr>
      <vt:lpstr>Make visual comparisons easy</vt:lpstr>
      <vt:lpstr>Make visual comparisons easy</vt:lpstr>
      <vt:lpstr>Make comparisons direct</vt:lpstr>
      <vt:lpstr>Direct labels vs. legends</vt:lpstr>
      <vt:lpstr>Direct labels vs. legends</vt:lpstr>
      <vt:lpstr>Visualizing uncertainty</vt:lpstr>
      <vt:lpstr>Uncertainty: Theory &amp; simulation</vt:lpstr>
      <vt:lpstr>Effect ordering</vt:lpstr>
      <vt:lpstr>Effect order failure: the Challenger disaster</vt:lpstr>
      <vt:lpstr>Visual explanation: Physics</vt:lpstr>
      <vt:lpstr>Visual explanation: Graphics</vt:lpstr>
      <vt:lpstr>Presentation graphic</vt:lpstr>
      <vt:lpstr>Graphic displays: Main effect ordering</vt:lpstr>
      <vt:lpstr>Tabular displays: Main effect ordering</vt:lpstr>
      <vt:lpstr>Tabular displays: Main effect ordering</vt:lpstr>
      <vt:lpstr>Tabular displays: Main effect ordering</vt:lpstr>
      <vt:lpstr>Graphical display: Two-way tables</vt:lpstr>
      <vt:lpstr>Multivariate data: correlation ordering</vt:lpstr>
      <vt:lpstr>Correlation matrices: mtcars data</vt:lpstr>
      <vt:lpstr>Correlation ordering: corrgrams</vt:lpstr>
      <vt:lpstr>mtcars data: dataset variable order</vt:lpstr>
      <vt:lpstr>mtcars data: PCA variable order</vt:lpstr>
      <vt:lpstr>PowerPoint Presentation</vt:lpstr>
      <vt:lpstr>Good/excellent graphs</vt:lpstr>
      <vt:lpstr>PowerPoint Presentation</vt:lpstr>
      <vt:lpstr>Bad/evil graphs</vt:lpstr>
      <vt:lpstr>Bad graphs are easy in Excel</vt:lpstr>
      <vt:lpstr>Pie charts are easy to abuse</vt:lpstr>
      <vt:lpstr>Pie chart merriment</vt:lpstr>
      <vt:lpstr>But, can be used to great effect</vt:lpstr>
      <vt:lpstr>3D pie charts are usually evil</vt:lpstr>
      <vt:lpstr>Simple re-design makes it clearer</vt:lpstr>
      <vt:lpstr>Or, try to use direct labels</vt:lpstr>
      <vt:lpstr>Double Y-axis: Really evil graphs</vt:lpstr>
      <vt:lpstr>But, can be used to great effect</vt:lpstr>
      <vt:lpstr>Or, another graph would have been better</vt:lpstr>
      <vt:lpstr>Even more evil: No scales, no data</vt:lpstr>
      <vt:lpstr>Corrected graph</vt:lpstr>
      <vt:lpstr>Corrected graph, in context</vt:lpstr>
      <vt:lpstr>Exercise: What’s wrong with this chart?</vt:lpstr>
      <vt:lpstr>Evil Bars</vt:lpstr>
      <vt:lpstr>Evil bars: A source of merriment?</vt:lpstr>
      <vt:lpstr>More evil: 3D bars</vt:lpstr>
      <vt:lpstr>How to make a confusing bar chart</vt:lpstr>
      <vt:lpstr>What not to do when you win a Nobel Prize</vt:lpstr>
      <vt:lpstr>What not to do when you win a Nobel Prize</vt:lpstr>
      <vt:lpstr>Graphical Excellence: Tables</vt:lpstr>
      <vt:lpstr>Graphical failure</vt:lpstr>
      <vt:lpstr>Graphical excellence</vt:lpstr>
      <vt:lpstr>Graphical excellence</vt:lpstr>
      <vt:lpstr>Chart junk or effective info vis?</vt:lpstr>
      <vt:lpstr>Chart junk or effective info vis?</vt:lpstr>
      <vt:lpstr>As a scatterplot?</vt:lpstr>
      <vt:lpstr>As a scatterplot – log scale</vt:lpstr>
      <vt:lpstr>Why graphs matter: Climate change</vt:lpstr>
      <vt:lpstr>Climate change: Original graph</vt:lpstr>
      <vt:lpstr>Climate change: data sources</vt:lpstr>
      <vt:lpstr>Denying climate change</vt:lpstr>
      <vt:lpstr>Time scale</vt:lpstr>
      <vt:lpstr>Climate change: Infographic</vt:lpstr>
      <vt:lpstr>Climate change: other explanations</vt:lpstr>
      <vt:lpstr>Climate change: animation</vt:lpstr>
      <vt:lpstr>Circle graphs</vt:lpstr>
      <vt:lpstr>Animation</vt:lpstr>
      <vt:lpstr>Animation -&gt; Ridgeline plot</vt:lpstr>
      <vt:lpstr>Novel graphic ideas</vt:lpstr>
      <vt:lpstr>Some graphic rules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Michael L Friendly</dc:creator>
  <cp:lastModifiedBy>Michael L Friendly</cp:lastModifiedBy>
  <cp:revision>72</cp:revision>
  <dcterms:created xsi:type="dcterms:W3CDTF">2021-04-25T15:02:54Z</dcterms:created>
  <dcterms:modified xsi:type="dcterms:W3CDTF">2025-01-06T20:51:27Z</dcterms:modified>
</cp:coreProperties>
</file>